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image47.jpg" ContentType="image/png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56"/>
  </p:notesMasterIdLst>
  <p:sldIdLst>
    <p:sldId id="700" r:id="rId2"/>
    <p:sldId id="732" r:id="rId3"/>
    <p:sldId id="731" r:id="rId4"/>
    <p:sldId id="743" r:id="rId5"/>
    <p:sldId id="699" r:id="rId6"/>
    <p:sldId id="733" r:id="rId7"/>
    <p:sldId id="744" r:id="rId8"/>
    <p:sldId id="742" r:id="rId9"/>
    <p:sldId id="734" r:id="rId10"/>
    <p:sldId id="746" r:id="rId11"/>
    <p:sldId id="745" r:id="rId12"/>
    <p:sldId id="754" r:id="rId13"/>
    <p:sldId id="752" r:id="rId14"/>
    <p:sldId id="735" r:id="rId15"/>
    <p:sldId id="736" r:id="rId16"/>
    <p:sldId id="753" r:id="rId17"/>
    <p:sldId id="758" r:id="rId18"/>
    <p:sldId id="748" r:id="rId19"/>
    <p:sldId id="749" r:id="rId20"/>
    <p:sldId id="751" r:id="rId21"/>
    <p:sldId id="757" r:id="rId22"/>
    <p:sldId id="755" r:id="rId23"/>
    <p:sldId id="756" r:id="rId24"/>
    <p:sldId id="778" r:id="rId25"/>
    <p:sldId id="759" r:id="rId26"/>
    <p:sldId id="765" r:id="rId27"/>
    <p:sldId id="771" r:id="rId28"/>
    <p:sldId id="772" r:id="rId29"/>
    <p:sldId id="773" r:id="rId30"/>
    <p:sldId id="774" r:id="rId31"/>
    <p:sldId id="776" r:id="rId32"/>
    <p:sldId id="775" r:id="rId33"/>
    <p:sldId id="777" r:id="rId34"/>
    <p:sldId id="779" r:id="rId35"/>
    <p:sldId id="782" r:id="rId36"/>
    <p:sldId id="781" r:id="rId37"/>
    <p:sldId id="783" r:id="rId38"/>
    <p:sldId id="784" r:id="rId39"/>
    <p:sldId id="780" r:id="rId40"/>
    <p:sldId id="785" r:id="rId41"/>
    <p:sldId id="786" r:id="rId42"/>
    <p:sldId id="787" r:id="rId43"/>
    <p:sldId id="788" r:id="rId44"/>
    <p:sldId id="764" r:id="rId45"/>
    <p:sldId id="766" r:id="rId46"/>
    <p:sldId id="769" r:id="rId47"/>
    <p:sldId id="767" r:id="rId48"/>
    <p:sldId id="762" r:id="rId49"/>
    <p:sldId id="760" r:id="rId50"/>
    <p:sldId id="730" r:id="rId51"/>
    <p:sldId id="790" r:id="rId52"/>
    <p:sldId id="789" r:id="rId53"/>
    <p:sldId id="750" r:id="rId54"/>
    <p:sldId id="697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er Lohmann" initials="PL" lastIdx="1" clrIdx="0">
    <p:extLst>
      <p:ext uri="{19B8F6BF-5375-455C-9EA6-DF929625EA0E}">
        <p15:presenceInfo xmlns:p15="http://schemas.microsoft.com/office/powerpoint/2012/main" userId="S-1-5-21-3240275609-1553764593-3325206743-242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F37C00"/>
    <a:srgbClr val="002060"/>
    <a:srgbClr val="232E3F"/>
    <a:srgbClr val="F47C0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0" autoAdjust="0"/>
    <p:restoredTop sz="86370"/>
  </p:normalViewPr>
  <p:slideViewPr>
    <p:cSldViewPr snapToGrid="0" snapToObjects="1">
      <p:cViewPr varScale="1">
        <p:scale>
          <a:sx n="95" d="100"/>
          <a:sy n="95" d="100"/>
        </p:scale>
        <p:origin x="1182" y="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89" d="100"/>
          <a:sy n="89" d="100"/>
        </p:scale>
        <p:origin x="3900" y="78"/>
      </p:cViewPr>
      <p:guideLst/>
    </p:cSldViewPr>
  </p:notesViewPr>
  <p:gridSpacing cx="109728" cy="10972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commentAuthors" Target="commentAuthors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7FDE8E-C702-704F-A6E0-3295E72EBF44}" type="datetimeFigureOut">
              <a:t>26.10.2019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ED2CC5-55F6-B447-ABFF-CABF23AB356F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13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ED2CC5-55F6-B447-ABFF-CABF23AB356F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35415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ED2CC5-55F6-B447-ABFF-CABF23AB356F}" type="slidenum">
              <a:rPr lang="uk-UA" smtClean="0"/>
              <a:t>53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957349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ED2CC5-55F6-B447-ABFF-CABF23AB356F}" type="slidenum">
              <a:rPr lang="uk-UA" smtClean="0"/>
              <a:t>54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24900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ED2CC5-55F6-B447-ABFF-CABF23AB356F}" type="slidenum">
              <a:rPr lang="uk-UA" smtClean="0"/>
              <a:t>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51718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ED2CC5-55F6-B447-ABFF-CABF23AB356F}" type="slidenum">
              <a:rPr lang="uk-UA" smtClean="0"/>
              <a:t>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835813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ED2CC5-55F6-B447-ABFF-CABF23AB356F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1860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ED2CC5-55F6-B447-ABFF-CABF23AB356F}" type="slidenum">
              <a:rPr lang="uk-UA" smtClean="0"/>
              <a:t>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695084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ED2CC5-55F6-B447-ABFF-CABF23AB356F}" type="slidenum">
              <a:rPr lang="uk-UA" smtClean="0"/>
              <a:t>10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628750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ED2CC5-55F6-B447-ABFF-CABF23AB356F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57859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ED2CC5-55F6-B447-ABFF-CABF23AB356F}" type="slidenum">
              <a:rPr lang="uk-UA" smtClean="0"/>
              <a:t>22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642913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ED2CC5-55F6-B447-ABFF-CABF23AB356F}" type="slidenum">
              <a:rPr lang="de-DE" smtClean="0"/>
              <a:t>50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47765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77548" y="3619897"/>
            <a:ext cx="5714385" cy="75827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b="1">
                <a:solidFill>
                  <a:srgbClr val="232E3F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Presentation Title</a:t>
            </a:r>
          </a:p>
          <a:p>
            <a:r>
              <a:rPr lang="en-US" b="0" dirty="0" err="1"/>
              <a:t>xx.xx.xx</a:t>
            </a:r>
            <a:r>
              <a:rPr lang="en-US" b="0" dirty="0"/>
              <a:t> or Month + Year</a:t>
            </a: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531429"/>
            <a:ext cx="4114800" cy="1900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alpha val="74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96907" y="6531429"/>
            <a:ext cx="447908" cy="1900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alpha val="74000"/>
                  </a:schemeClr>
                </a:solidFill>
              </a:defRPr>
            </a:lvl1pPr>
          </a:lstStyle>
          <a:p>
            <a:fld id="{2456483D-79A7-2C43-8D75-3922047D67F6}" type="slidenum">
              <a:rPr lang="en-US"/>
              <a:pPr/>
              <a:t>‹Nr.›</a:t>
            </a:fld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3A821DA-F989-48C1-981D-24E519C8B9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9211" y="6531429"/>
            <a:ext cx="812323" cy="200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>
                    <a:alpha val="74000"/>
                  </a:schemeClr>
                </a:solidFill>
                <a:latin typeface="Lato" panose="020F0502020204030203" pitchFamily="34" charset="0"/>
              </a:defRPr>
            </a:lvl1pPr>
          </a:lstStyle>
          <a:p>
            <a:fld id="{650BAC50-8730-49C7-A1E8-4A4D052AB17F}" type="datetime1">
              <a:rPr lang="de-DE" smtClean="0"/>
              <a:t>26.10.2019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14FEF86-5037-564B-926A-E90D494AC5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27" y="2786110"/>
            <a:ext cx="3368163" cy="69100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8C11E49-344E-1241-8E72-3FCA635DD37E}"/>
              </a:ext>
            </a:extLst>
          </p:cNvPr>
          <p:cNvCxnSpPr/>
          <p:nvPr userDrawn="1"/>
        </p:nvCxnSpPr>
        <p:spPr>
          <a:xfrm>
            <a:off x="1434688" y="3502155"/>
            <a:ext cx="399011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C34E6CAB-F404-D24A-9183-935B22EE9958}"/>
              </a:ext>
            </a:extLst>
          </p:cNvPr>
          <p:cNvSpPr/>
          <p:nvPr userDrawn="1"/>
        </p:nvSpPr>
        <p:spPr>
          <a:xfrm>
            <a:off x="7466588" y="0"/>
            <a:ext cx="4755189" cy="6872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BE8372A6-9C5F-744E-B19E-340A71BEFD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669" t="8191" r="2644" b="34194"/>
          <a:stretch/>
        </p:blipFill>
        <p:spPr>
          <a:xfrm rot="10800000">
            <a:off x="7466588" y="14285"/>
            <a:ext cx="4755189" cy="685800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ith Logo/Foo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4B998-2192-4F8A-9F54-0AAD825D2474}" type="datetime1">
              <a:rPr lang="de-DE" smtClean="0"/>
              <a:t>26.10.2019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6483D-79A7-2C43-8D75-3922047D67F6}" type="slidenum"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Version B\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81407" y="2722098"/>
            <a:ext cx="5714385" cy="75827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1">
                <a:solidFill>
                  <a:srgbClr val="232E3F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Presentation Title</a:t>
            </a: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531429"/>
            <a:ext cx="4114800" cy="1900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alpha val="74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96907" y="6531429"/>
            <a:ext cx="447908" cy="1900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alpha val="74000"/>
                  </a:schemeClr>
                </a:solidFill>
              </a:defRPr>
            </a:lvl1pPr>
          </a:lstStyle>
          <a:p>
            <a:fld id="{2456483D-79A7-2C43-8D75-3922047D67F6}" type="slidenum">
              <a:rPr lang="en-US"/>
              <a:pPr/>
              <a:t>‹Nr.›</a:t>
            </a:fld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3A821DA-F989-48C1-981D-24E519C8B9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9211" y="6531429"/>
            <a:ext cx="812323" cy="200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>
                    <a:alpha val="74000"/>
                  </a:schemeClr>
                </a:solidFill>
                <a:latin typeface="Lato" panose="020F0502020204030203" pitchFamily="34" charset="0"/>
              </a:defRPr>
            </a:lvl1pPr>
          </a:lstStyle>
          <a:p>
            <a:fld id="{650BAC50-8730-49C7-A1E8-4A4D052AB17F}" type="datetime1">
              <a:rPr lang="de-DE" smtClean="0"/>
              <a:t>26.10.2019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14FEF86-5037-564B-926A-E90D494AC5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896" y="3566889"/>
            <a:ext cx="1533799" cy="314671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8C11E49-344E-1241-8E72-3FCA635DD37E}"/>
              </a:ext>
            </a:extLst>
          </p:cNvPr>
          <p:cNvCxnSpPr/>
          <p:nvPr userDrawn="1"/>
        </p:nvCxnSpPr>
        <p:spPr>
          <a:xfrm>
            <a:off x="1288914" y="3393858"/>
            <a:ext cx="399011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C34E6CAB-F404-D24A-9183-935B22EE9958}"/>
              </a:ext>
            </a:extLst>
          </p:cNvPr>
          <p:cNvSpPr/>
          <p:nvPr userDrawn="1"/>
        </p:nvSpPr>
        <p:spPr>
          <a:xfrm>
            <a:off x="7466588" y="0"/>
            <a:ext cx="4755189" cy="6872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BE8372A6-9C5F-744E-B19E-340A71BEFD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669" t="8191" r="2644" b="34194"/>
          <a:stretch/>
        </p:blipFill>
        <p:spPr>
          <a:xfrm rot="10800000">
            <a:off x="7466588" y="14285"/>
            <a:ext cx="4755189" cy="685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033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1: Use this Primarily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83899-0346-CA40-BCEB-B160A1860A2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98574" y="2213113"/>
            <a:ext cx="7169426" cy="3379304"/>
          </a:xfrm>
        </p:spPr>
        <p:txBody>
          <a:bodyPr anchor="t">
            <a:normAutofit/>
          </a:bodyPr>
          <a:lstStyle>
            <a:lvl1pPr algn="l">
              <a:defRPr sz="4400" b="0"/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title style</a:t>
            </a:r>
            <a:endParaRPr lang="de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0B0C5F-BEDC-3549-BC5B-34FBED01B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89587-CC34-EA4F-BA45-0EC05315B5DC}" type="datetimeFigureOut">
              <a:rPr lang="de-DE" smtClean="0"/>
              <a:t>26.10.2019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CE8155-8B02-AD4F-A92B-31400C4D9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306F08-3456-2C49-B9E5-9A27A5A17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23C74-09AE-2549-832C-E3C45115E81D}" type="slidenum">
              <a:rPr lang="de-DE" smtClean="0"/>
              <a:t>‹Nr.›</a:t>
            </a:fld>
            <a:endParaRPr lang="de-DE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DB7CB2A-AF25-CC4F-A26C-75B744AEB4A9}"/>
              </a:ext>
            </a:extLst>
          </p:cNvPr>
          <p:cNvCxnSpPr/>
          <p:nvPr userDrawn="1"/>
        </p:nvCxnSpPr>
        <p:spPr>
          <a:xfrm flipH="1">
            <a:off x="2105891" y="2756288"/>
            <a:ext cx="1155316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07812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Two column / Two su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4845" y="733814"/>
            <a:ext cx="10871829" cy="823003"/>
          </a:xfrm>
        </p:spPr>
        <p:txBody>
          <a:bodyPr anchor="t" anchorCtr="0">
            <a:normAutofit/>
          </a:bodyPr>
          <a:lstStyle>
            <a:lvl1pPr algn="l">
              <a:lnSpc>
                <a:spcPct val="110000"/>
              </a:lnSpc>
              <a:defRPr sz="2400">
                <a:solidFill>
                  <a:schemeClr val="tx2"/>
                </a:solidFill>
                <a:latin typeface="+mj-lt"/>
                <a:ea typeface="Lato Heavy" panose="020F0502020204030203" pitchFamily="34" charset="0"/>
                <a:cs typeface="Lato Heavy" panose="020F0502020204030203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149211" y="6531429"/>
            <a:ext cx="841389" cy="1900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>
                    <a:alpha val="74000"/>
                  </a:schemeClr>
                </a:solidFill>
              </a:defRPr>
            </a:lvl1pPr>
          </a:lstStyle>
          <a:p>
            <a:fld id="{25C27B27-1CC3-402F-AEA7-C2D3A31EDA8E}" type="datetime1">
              <a:rPr lang="de-DE" smtClean="0"/>
              <a:t>26.10.2019</a:t>
            </a:fld>
            <a:endParaRPr lang="en-US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531429"/>
            <a:ext cx="4114800" cy="1900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2">
                    <a:alpha val="74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96907" y="6531429"/>
            <a:ext cx="447908" cy="1900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>
                    <a:alpha val="74000"/>
                  </a:schemeClr>
                </a:solidFill>
              </a:defRPr>
            </a:lvl1pPr>
          </a:lstStyle>
          <a:p>
            <a:fld id="{2456483D-79A7-2C43-8D75-3922047D67F6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2E7CA75F-BC23-4684-92AC-002E0B1908E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24847" y="2594113"/>
            <a:ext cx="5129842" cy="350873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B1104795-557C-47B5-860E-C43A2BC3375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367065" y="2594113"/>
            <a:ext cx="5129842" cy="350873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2B7C723D-8C7E-4163-A653-E520856A572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4847" y="1864250"/>
            <a:ext cx="5129844" cy="369332"/>
          </a:xfr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buNone/>
              <a:defRPr sz="1800" b="1">
                <a:solidFill>
                  <a:srgbClr val="F37C00"/>
                </a:solidFill>
                <a:latin typeface="+mj-lt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B30BFAA-A28C-47B9-BC06-5AE6546EA3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67463" y="1865037"/>
            <a:ext cx="5129212" cy="369332"/>
          </a:xfrm>
        </p:spPr>
        <p:txBody>
          <a:bodyPr vert="horz" wrap="square" lIns="91440" tIns="45720" rIns="91440" bIns="45720" rtlCol="0">
            <a:spAutoFit/>
          </a:bodyPr>
          <a:lstStyle>
            <a:lvl1pPr marL="0" indent="0">
              <a:buNone/>
              <a:defRPr lang="en-US" sz="1800" b="1" smtClean="0">
                <a:solidFill>
                  <a:srgbClr val="F37C00"/>
                </a:solidFill>
                <a:latin typeface="+mj-lt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>
              <a:defRPr lang="en-US" sz="2000" smtClean="0"/>
            </a:lvl2pPr>
            <a:lvl3pPr>
              <a:defRPr lang="en-US" sz="1800" smtClean="0"/>
            </a:lvl3pPr>
            <a:lvl4pPr>
              <a:defRPr lang="en-US" sz="1600" smtClean="0"/>
            </a:lvl4pPr>
            <a:lvl5pPr>
              <a:defRPr lang="en-US" sz="1600"/>
            </a:lvl5pPr>
          </a:lstStyle>
          <a:p>
            <a:pPr marL="228600" lvl="0" indent="-228600">
              <a:lnSpc>
                <a:spcPct val="100000"/>
              </a:lnSpc>
            </a:pPr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130087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Headline + Text (General Slid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272AEF5-7004-5949-AC27-0ADAF06C6E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4845" y="565885"/>
            <a:ext cx="9653363" cy="475515"/>
          </a:xfrm>
        </p:spPr>
        <p:txBody>
          <a:bodyPr wrap="square" anchor="b">
            <a:spAutoFit/>
          </a:bodyPr>
          <a:lstStyle>
            <a:lvl1pPr algn="l">
              <a:lnSpc>
                <a:spcPct val="110000"/>
              </a:lnSpc>
              <a:defRPr sz="2400">
                <a:solidFill>
                  <a:schemeClr val="tx2"/>
                </a:solidFill>
                <a:latin typeface="+mj-lt"/>
                <a:ea typeface="Lato Heavy" panose="020F0502020204030203" pitchFamily="34" charset="0"/>
                <a:cs typeface="Lato Heavy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DA1743CA-6CDD-224B-96F7-0019332E4B38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624845" y="989606"/>
            <a:ext cx="10872062" cy="338554"/>
          </a:xfr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buNone/>
              <a:defRPr sz="1600" b="1">
                <a:solidFill>
                  <a:srgbClr val="F37C00"/>
                </a:solidFill>
                <a:latin typeface="+mj-lt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Text Placeholder 24">
            <a:extLst>
              <a:ext uri="{FF2B5EF4-FFF2-40B4-BE49-F238E27FC236}">
                <a16:creationId xmlns:a16="http://schemas.microsoft.com/office/drawing/2014/main" id="{DB21C9F4-BCDC-8444-9526-9C7794C165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4845" y="1465121"/>
            <a:ext cx="10872062" cy="2406792"/>
          </a:xfrm>
        </p:spPr>
        <p:txBody>
          <a:bodyPr lIns="90000"/>
          <a:lstStyle>
            <a:lvl1pPr marL="0" indent="0">
              <a:spcAft>
                <a:spcPts val="600"/>
              </a:spcAft>
              <a:buFont typeface="Arial" panose="020B0604020202020204" pitchFamily="34" charset="0"/>
              <a:buNone/>
              <a:defRPr sz="1800" b="0">
                <a:solidFill>
                  <a:srgbClr val="232E3F"/>
                </a:solidFill>
                <a:latin typeface="+mj-lt"/>
              </a:defRPr>
            </a:lvl1pPr>
            <a:lvl2pPr marL="457200" indent="0">
              <a:buNone/>
              <a:defRPr sz="1000" b="1">
                <a:latin typeface="+mj-lt"/>
              </a:defRPr>
            </a:lvl2pPr>
            <a:lvl3pPr marL="628650" indent="0">
              <a:buNone/>
              <a:defRPr sz="1400" b="0">
                <a:solidFill>
                  <a:srgbClr val="232E3F"/>
                </a:solidFill>
              </a:defRPr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marL="914400" lvl="2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/>
                </a:solidFill>
                <a:latin typeface="+mj-lt"/>
                <a:sym typeface="Wingdings" panose="05000000000000000000" pitchFamily="2" charset="2"/>
              </a:rPr>
              <a:t>Body </a:t>
            </a:r>
            <a:r>
              <a:rPr lang="de-DE" sz="1200" dirty="0" err="1">
                <a:solidFill>
                  <a:schemeClr val="tx1"/>
                </a:solidFill>
                <a:latin typeface="+mj-lt"/>
                <a:sym typeface="Wingdings" panose="05000000000000000000" pitchFamily="2" charset="2"/>
              </a:rPr>
              <a:t>copy</a:t>
            </a:r>
            <a:r>
              <a:rPr lang="de-DE" sz="1200" dirty="0">
                <a:solidFill>
                  <a:schemeClr val="tx1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de-DE" sz="1200" dirty="0" err="1">
                <a:solidFill>
                  <a:schemeClr val="tx1"/>
                </a:solidFill>
                <a:latin typeface="+mj-lt"/>
                <a:sym typeface="Wingdings" panose="05000000000000000000" pitchFamily="2" charset="2"/>
              </a:rPr>
              <a:t>or</a:t>
            </a:r>
            <a:r>
              <a:rPr lang="de-DE" sz="1200" dirty="0">
                <a:solidFill>
                  <a:schemeClr val="tx1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de-DE" sz="1200" dirty="0" err="1">
                <a:solidFill>
                  <a:schemeClr val="tx1"/>
                </a:solidFill>
                <a:latin typeface="+mj-lt"/>
                <a:sym typeface="Wingdings" panose="05000000000000000000" pitchFamily="2" charset="2"/>
              </a:rPr>
              <a:t>bullet</a:t>
            </a:r>
            <a:r>
              <a:rPr lang="de-DE" sz="1200" dirty="0">
                <a:solidFill>
                  <a:schemeClr val="tx1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de-DE" sz="1200" dirty="0" err="1">
                <a:solidFill>
                  <a:schemeClr val="tx1"/>
                </a:solidFill>
                <a:latin typeface="+mj-lt"/>
                <a:sym typeface="Wingdings" panose="05000000000000000000" pitchFamily="2" charset="2"/>
              </a:rPr>
              <a:t>point</a:t>
            </a:r>
            <a:endParaRPr lang="de-DE" sz="1200" dirty="0">
              <a:solidFill>
                <a:schemeClr val="tx1"/>
              </a:solidFill>
              <a:latin typeface="+mj-lt"/>
              <a:sym typeface="Wingdings" panose="05000000000000000000" pitchFamily="2" charset="2"/>
            </a:endParaRPr>
          </a:p>
          <a:p>
            <a:pPr marL="914400" lvl="2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de-DE" sz="1200" dirty="0">
              <a:solidFill>
                <a:schemeClr val="tx1"/>
              </a:solidFill>
              <a:latin typeface="+mj-lt"/>
              <a:sym typeface="Wingdings" panose="05000000000000000000" pitchFamily="2" charset="2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de-DE" sz="1200" dirty="0">
              <a:solidFill>
                <a:schemeClr val="tx1"/>
              </a:solidFill>
              <a:latin typeface="+mj-lt"/>
              <a:sym typeface="Wingdings" panose="05000000000000000000" pitchFamily="2" charset="2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de-DE" sz="1200" dirty="0">
              <a:solidFill>
                <a:schemeClr val="tx1"/>
              </a:solidFill>
              <a:latin typeface="+mj-lt"/>
              <a:sym typeface="Wingdings" panose="05000000000000000000" pitchFamily="2" charset="2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de-DE" sz="1200" dirty="0">
              <a:solidFill>
                <a:schemeClr val="tx1"/>
              </a:solidFill>
              <a:latin typeface="+mj-lt"/>
              <a:sym typeface="Wingdings" panose="05000000000000000000" pitchFamily="2" charset="2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de-DE" sz="1200" dirty="0">
              <a:solidFill>
                <a:schemeClr val="tx1"/>
              </a:solidFill>
              <a:latin typeface="+mj-lt"/>
              <a:sym typeface="Wingdings" panose="05000000000000000000" pitchFamily="2" charset="2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de-DE" sz="1200" dirty="0">
              <a:solidFill>
                <a:schemeClr val="tx1"/>
              </a:solidFill>
              <a:latin typeface="+mj-lt"/>
              <a:sym typeface="Wingdings" panose="05000000000000000000" pitchFamily="2" charset="2"/>
            </a:endParaRPr>
          </a:p>
          <a:p>
            <a:pPr lvl="1"/>
            <a:endParaRPr lang="en-US" dirty="0"/>
          </a:p>
        </p:txBody>
      </p:sp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7578DE81-2582-47E0-AE61-825EE7794AE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41F8F69-12B2-4DE5-89AE-06074EE6057F}" type="datetime1">
              <a:rPr lang="de-DE" smtClean="0"/>
              <a:t>26.10.2019</a:t>
            </a:fld>
            <a:endParaRPr lang="en-US" dirty="0"/>
          </a:p>
        </p:txBody>
      </p:sp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A28677B4-78F7-4B1D-A564-D313C4E0448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F1D97A91-5E00-4122-B1EC-2FA94BAF00E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456483D-79A7-2C43-8D75-3922047D67F6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098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lank with Headline, No Text Box (You Can Ad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4845" y="565885"/>
            <a:ext cx="9723701" cy="475515"/>
          </a:xfrm>
        </p:spPr>
        <p:txBody>
          <a:bodyPr wrap="square" anchor="b">
            <a:spAutoFit/>
          </a:bodyPr>
          <a:lstStyle>
            <a:lvl1pPr algn="l">
              <a:lnSpc>
                <a:spcPct val="110000"/>
              </a:lnSpc>
              <a:defRPr sz="2400">
                <a:solidFill>
                  <a:schemeClr val="tx2"/>
                </a:solidFill>
                <a:latin typeface="+mj-lt"/>
                <a:ea typeface="Lato Heavy" panose="020F0502020204030203" pitchFamily="34" charset="0"/>
                <a:cs typeface="Lato Heavy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4845" y="989606"/>
            <a:ext cx="10872062" cy="338554"/>
          </a:xfr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buNone/>
              <a:defRPr sz="1600" b="1">
                <a:solidFill>
                  <a:srgbClr val="F47C00"/>
                </a:solidFill>
                <a:latin typeface="+mj-lt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531429"/>
            <a:ext cx="4114800" cy="1900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alpha val="74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96907" y="6531429"/>
            <a:ext cx="447908" cy="1900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alpha val="74000"/>
                  </a:schemeClr>
                </a:solidFill>
              </a:defRPr>
            </a:lvl1pPr>
          </a:lstStyle>
          <a:p>
            <a:fld id="{2456483D-79A7-2C43-8D75-3922047D67F6}" type="slidenum">
              <a:rPr lang="en-US"/>
              <a:pPr/>
              <a:t>‹Nr.›</a:t>
            </a:fld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008F9E1-3E80-431F-8E26-605FA2670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9211" y="6531429"/>
            <a:ext cx="812323" cy="200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>
                    <a:alpha val="74000"/>
                  </a:schemeClr>
                </a:solidFill>
                <a:latin typeface="Lato" panose="020F0502020204030203" pitchFamily="34" charset="0"/>
              </a:defRPr>
            </a:lvl1pPr>
          </a:lstStyle>
          <a:p>
            <a:fld id="{F6504751-127F-4845-958F-64A77B133775}" type="datetime1">
              <a:rPr lang="de-DE" smtClean="0"/>
              <a:t>26.10.2019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with Blank Tab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4845" y="565885"/>
            <a:ext cx="9653363" cy="475515"/>
          </a:xfrm>
        </p:spPr>
        <p:txBody>
          <a:bodyPr wrap="square" anchor="b">
            <a:spAutoFit/>
          </a:bodyPr>
          <a:lstStyle>
            <a:lvl1pPr algn="l">
              <a:lnSpc>
                <a:spcPct val="110000"/>
              </a:lnSpc>
              <a:defRPr sz="2400">
                <a:solidFill>
                  <a:schemeClr val="tx2"/>
                </a:solidFill>
                <a:latin typeface="+mj-lt"/>
                <a:ea typeface="Lato Heavy" panose="020F0502020204030203" pitchFamily="34" charset="0"/>
                <a:cs typeface="Lato Heavy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4845" y="989606"/>
            <a:ext cx="10872062" cy="338554"/>
          </a:xfr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buNone/>
              <a:defRPr sz="1600" b="1">
                <a:solidFill>
                  <a:srgbClr val="F37C00"/>
                </a:solidFill>
                <a:latin typeface="+mj-lt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531429"/>
            <a:ext cx="4114800" cy="1900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96907" y="6531429"/>
            <a:ext cx="447908" cy="1900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2456483D-79A7-2C43-8D75-3922047D67F6}" type="slidenum">
              <a:rPr lang="en-US"/>
              <a:pPr/>
              <a:t>‹Nr.›</a:t>
            </a:fld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65D97AC-64FA-4061-ABEF-FA9D8CB7DD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9211" y="6531429"/>
            <a:ext cx="812323" cy="200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>
                    <a:alpha val="74000"/>
                  </a:schemeClr>
                </a:solidFill>
                <a:latin typeface="Lato" panose="020F0502020204030203" pitchFamily="34" charset="0"/>
              </a:defRPr>
            </a:lvl1pPr>
          </a:lstStyle>
          <a:p>
            <a:fld id="{7104EB18-B478-40D1-9FB0-42D98B06A0A4}" type="datetime1">
              <a:rPr lang="de-DE" smtClean="0"/>
              <a:t>26.10.2019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E62256-D594-F642-B69B-2552B81EFD47}"/>
              </a:ext>
            </a:extLst>
          </p:cNvPr>
          <p:cNvSpPr/>
          <p:nvPr/>
        </p:nvSpPr>
        <p:spPr>
          <a:xfrm>
            <a:off x="653653" y="2995209"/>
            <a:ext cx="10843254" cy="10926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>
              <a:latin typeface="Lato" panose="020F0502020204030203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6719BFF-1A4A-3D4A-8F04-1D97E75B1988}"/>
              </a:ext>
            </a:extLst>
          </p:cNvPr>
          <p:cNvSpPr/>
          <p:nvPr/>
        </p:nvSpPr>
        <p:spPr>
          <a:xfrm>
            <a:off x="653653" y="4174652"/>
            <a:ext cx="10843254" cy="10926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>
              <a:latin typeface="Lato" panose="020F0502020204030203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CA91988-D11F-5A40-B89D-00CEA38650F7}"/>
              </a:ext>
            </a:extLst>
          </p:cNvPr>
          <p:cNvSpPr/>
          <p:nvPr/>
        </p:nvSpPr>
        <p:spPr>
          <a:xfrm>
            <a:off x="639249" y="5364045"/>
            <a:ext cx="10843254" cy="10926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>
              <a:latin typeface="Lato" panose="020F0502020204030203" pitchFamily="34" charset="0"/>
            </a:endParaRPr>
          </a:p>
        </p:txBody>
      </p:sp>
      <p:sp>
        <p:nvSpPr>
          <p:cNvPr id="12" name="Pfeil: Fünfeck 15">
            <a:extLst>
              <a:ext uri="{FF2B5EF4-FFF2-40B4-BE49-F238E27FC236}">
                <a16:creationId xmlns:a16="http://schemas.microsoft.com/office/drawing/2014/main" id="{44008133-6F3E-D54D-A840-ED4D8FFD9C49}"/>
              </a:ext>
            </a:extLst>
          </p:cNvPr>
          <p:cNvSpPr/>
          <p:nvPr/>
        </p:nvSpPr>
        <p:spPr>
          <a:xfrm>
            <a:off x="653653" y="2996869"/>
            <a:ext cx="2155807" cy="1090960"/>
          </a:xfrm>
          <a:prstGeom prst="homePlate">
            <a:avLst>
              <a:gd name="adj" fmla="val 25935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Pfeil: Fünfeck 15">
            <a:extLst>
              <a:ext uri="{FF2B5EF4-FFF2-40B4-BE49-F238E27FC236}">
                <a16:creationId xmlns:a16="http://schemas.microsoft.com/office/drawing/2014/main" id="{934B9C6B-D6C7-7043-AEF0-E4B15495493D}"/>
              </a:ext>
            </a:extLst>
          </p:cNvPr>
          <p:cNvSpPr/>
          <p:nvPr/>
        </p:nvSpPr>
        <p:spPr>
          <a:xfrm>
            <a:off x="653653" y="4176312"/>
            <a:ext cx="2155807" cy="1090960"/>
          </a:xfrm>
          <a:prstGeom prst="homePlate">
            <a:avLst>
              <a:gd name="adj" fmla="val 25935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Pfeil: Fünfeck 15">
            <a:extLst>
              <a:ext uri="{FF2B5EF4-FFF2-40B4-BE49-F238E27FC236}">
                <a16:creationId xmlns:a16="http://schemas.microsoft.com/office/drawing/2014/main" id="{64E29616-793D-9349-8EAA-0B232DA8F34D}"/>
              </a:ext>
            </a:extLst>
          </p:cNvPr>
          <p:cNvSpPr/>
          <p:nvPr/>
        </p:nvSpPr>
        <p:spPr>
          <a:xfrm>
            <a:off x="653653" y="5355755"/>
            <a:ext cx="2155807" cy="1090960"/>
          </a:xfrm>
          <a:prstGeom prst="homePlate">
            <a:avLst>
              <a:gd name="adj" fmla="val 25935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EFA804C-6755-FB43-A322-34CBC391B5C7}"/>
              </a:ext>
            </a:extLst>
          </p:cNvPr>
          <p:cNvSpPr/>
          <p:nvPr/>
        </p:nvSpPr>
        <p:spPr>
          <a:xfrm>
            <a:off x="653653" y="1861349"/>
            <a:ext cx="10843254" cy="10444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>
              <a:latin typeface="Lato" panose="020F0502020204030203" pitchFamily="34" charset="0"/>
            </a:endParaRPr>
          </a:p>
        </p:txBody>
      </p:sp>
      <p:sp>
        <p:nvSpPr>
          <p:cNvPr id="22" name="Pfeil: Fünfeck 15">
            <a:extLst>
              <a:ext uri="{FF2B5EF4-FFF2-40B4-BE49-F238E27FC236}">
                <a16:creationId xmlns:a16="http://schemas.microsoft.com/office/drawing/2014/main" id="{0A7D91F9-A7FB-074B-9DE3-0450C7DFE711}"/>
              </a:ext>
            </a:extLst>
          </p:cNvPr>
          <p:cNvSpPr/>
          <p:nvPr userDrawn="1"/>
        </p:nvSpPr>
        <p:spPr>
          <a:xfrm>
            <a:off x="653653" y="1865462"/>
            <a:ext cx="2155807" cy="1040351"/>
          </a:xfrm>
          <a:prstGeom prst="homePlate">
            <a:avLst>
              <a:gd name="adj" fmla="val 25935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AA2E8213-5331-D641-A35C-782EBD3BB4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12511" y="1967376"/>
            <a:ext cx="6102350" cy="650546"/>
          </a:xfrm>
        </p:spPr>
        <p:txBody>
          <a:bodyPr lIns="90000"/>
          <a:lstStyle>
            <a:lvl1pPr marL="0" indent="0">
              <a:spcAft>
                <a:spcPts val="600"/>
              </a:spcAft>
              <a:buFont typeface="Arial" panose="020B0604020202020204" pitchFamily="34" charset="0"/>
              <a:buNone/>
              <a:defRPr sz="1400" b="1">
                <a:solidFill>
                  <a:srgbClr val="002060"/>
                </a:solidFill>
                <a:latin typeface="+mj-lt"/>
              </a:defRPr>
            </a:lvl1pPr>
            <a:lvl2pPr marL="457200" indent="0">
              <a:buNone/>
              <a:defRPr sz="1000" b="1">
                <a:latin typeface="+mj-lt"/>
              </a:defRPr>
            </a:lvl2pPr>
            <a:lvl3pPr marL="914400" indent="0">
              <a:buNone/>
              <a:defRPr sz="22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marL="914400" lvl="2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/>
                </a:solidFill>
                <a:latin typeface="+mj-lt"/>
                <a:sym typeface="Wingdings" panose="05000000000000000000" pitchFamily="2" charset="2"/>
              </a:rPr>
              <a:t>Body </a:t>
            </a:r>
            <a:r>
              <a:rPr lang="de-DE" sz="1200" dirty="0" err="1">
                <a:solidFill>
                  <a:schemeClr val="tx1"/>
                </a:solidFill>
                <a:latin typeface="+mj-lt"/>
                <a:sym typeface="Wingdings" panose="05000000000000000000" pitchFamily="2" charset="2"/>
              </a:rPr>
              <a:t>copy</a:t>
            </a:r>
            <a:r>
              <a:rPr lang="de-DE" sz="1200" dirty="0">
                <a:solidFill>
                  <a:schemeClr val="tx1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de-DE" sz="1200" dirty="0" err="1">
                <a:solidFill>
                  <a:schemeClr val="tx1"/>
                </a:solidFill>
                <a:latin typeface="+mj-lt"/>
                <a:sym typeface="Wingdings" panose="05000000000000000000" pitchFamily="2" charset="2"/>
              </a:rPr>
              <a:t>or</a:t>
            </a:r>
            <a:r>
              <a:rPr lang="de-DE" sz="1200" dirty="0">
                <a:solidFill>
                  <a:schemeClr val="tx1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de-DE" sz="1200" dirty="0" err="1">
                <a:solidFill>
                  <a:schemeClr val="tx1"/>
                </a:solidFill>
                <a:latin typeface="+mj-lt"/>
                <a:sym typeface="Wingdings" panose="05000000000000000000" pitchFamily="2" charset="2"/>
              </a:rPr>
              <a:t>bullet</a:t>
            </a:r>
            <a:r>
              <a:rPr lang="de-DE" sz="1200" dirty="0">
                <a:solidFill>
                  <a:schemeClr val="tx1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de-DE" sz="1200" dirty="0" err="1">
                <a:solidFill>
                  <a:schemeClr val="tx1"/>
                </a:solidFill>
                <a:latin typeface="+mj-lt"/>
                <a:sym typeface="Wingdings" panose="05000000000000000000" pitchFamily="2" charset="2"/>
              </a:rPr>
              <a:t>point</a:t>
            </a:r>
            <a:endParaRPr lang="de-DE" sz="1200" dirty="0">
              <a:solidFill>
                <a:schemeClr val="tx1"/>
              </a:solidFill>
              <a:latin typeface="+mj-lt"/>
              <a:sym typeface="Wingdings" panose="05000000000000000000" pitchFamily="2" charset="2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de-DE" sz="1200" dirty="0">
              <a:solidFill>
                <a:schemeClr val="tx1"/>
              </a:solidFill>
              <a:latin typeface="+mj-lt"/>
              <a:sym typeface="Wingdings" panose="05000000000000000000" pitchFamily="2" charset="2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de-DE" sz="1200" dirty="0">
              <a:solidFill>
                <a:schemeClr val="tx1"/>
              </a:solidFill>
              <a:latin typeface="+mj-lt"/>
              <a:sym typeface="Wingdings" panose="05000000000000000000" pitchFamily="2" charset="2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de-DE" sz="1200" dirty="0">
              <a:solidFill>
                <a:schemeClr val="tx1"/>
              </a:solidFill>
              <a:latin typeface="+mj-lt"/>
              <a:sym typeface="Wingdings" panose="05000000000000000000" pitchFamily="2" charset="2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de-DE" sz="1200" dirty="0">
              <a:solidFill>
                <a:schemeClr val="tx1"/>
              </a:solidFill>
              <a:latin typeface="+mj-lt"/>
              <a:sym typeface="Wingdings" panose="05000000000000000000" pitchFamily="2" charset="2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de-DE" sz="1200" dirty="0">
              <a:solidFill>
                <a:schemeClr val="tx1"/>
              </a:solidFill>
              <a:latin typeface="+mj-lt"/>
              <a:sym typeface="Wingdings" panose="05000000000000000000" pitchFamily="2" charset="2"/>
            </a:endParaRPr>
          </a:p>
          <a:p>
            <a:pPr lvl="1"/>
            <a:endParaRPr lang="en-US" dirty="0"/>
          </a:p>
        </p:txBody>
      </p:sp>
      <p:sp>
        <p:nvSpPr>
          <p:cNvPr id="18" name="Text Placeholder 24">
            <a:extLst>
              <a:ext uri="{FF2B5EF4-FFF2-40B4-BE49-F238E27FC236}">
                <a16:creationId xmlns:a16="http://schemas.microsoft.com/office/drawing/2014/main" id="{2CA7AB38-D6C3-7142-A03C-C04BF77256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912511" y="3093810"/>
            <a:ext cx="6102350" cy="692581"/>
          </a:xfrm>
        </p:spPr>
        <p:txBody>
          <a:bodyPr lIns="90000"/>
          <a:lstStyle>
            <a:lvl1pPr marL="0" indent="0">
              <a:spcAft>
                <a:spcPts val="600"/>
              </a:spcAft>
              <a:buFont typeface="Arial" panose="020B0604020202020204" pitchFamily="34" charset="0"/>
              <a:buNone/>
              <a:defRPr sz="1400" b="1">
                <a:solidFill>
                  <a:srgbClr val="002060"/>
                </a:solidFill>
                <a:latin typeface="+mj-lt"/>
              </a:defRPr>
            </a:lvl1pPr>
            <a:lvl2pPr marL="457200" indent="0">
              <a:buNone/>
              <a:defRPr sz="1000" b="1">
                <a:latin typeface="+mj-lt"/>
              </a:defRPr>
            </a:lvl2pPr>
            <a:lvl3pPr marL="914400" indent="0">
              <a:buNone/>
              <a:defRPr sz="22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marL="914400" lvl="2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/>
                </a:solidFill>
                <a:latin typeface="+mj-lt"/>
                <a:sym typeface="Wingdings" panose="05000000000000000000" pitchFamily="2" charset="2"/>
              </a:rPr>
              <a:t>Body </a:t>
            </a:r>
            <a:r>
              <a:rPr lang="de-DE" sz="1200" dirty="0" err="1">
                <a:solidFill>
                  <a:schemeClr val="tx1"/>
                </a:solidFill>
                <a:latin typeface="+mj-lt"/>
                <a:sym typeface="Wingdings" panose="05000000000000000000" pitchFamily="2" charset="2"/>
              </a:rPr>
              <a:t>copy</a:t>
            </a:r>
            <a:r>
              <a:rPr lang="de-DE" sz="1200" dirty="0">
                <a:solidFill>
                  <a:schemeClr val="tx1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de-DE" sz="1200" dirty="0" err="1">
                <a:solidFill>
                  <a:schemeClr val="tx1"/>
                </a:solidFill>
                <a:latin typeface="+mj-lt"/>
                <a:sym typeface="Wingdings" panose="05000000000000000000" pitchFamily="2" charset="2"/>
              </a:rPr>
              <a:t>or</a:t>
            </a:r>
            <a:r>
              <a:rPr lang="de-DE" sz="1200" dirty="0">
                <a:solidFill>
                  <a:schemeClr val="tx1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de-DE" sz="1200" dirty="0" err="1">
                <a:solidFill>
                  <a:schemeClr val="tx1"/>
                </a:solidFill>
                <a:latin typeface="+mj-lt"/>
                <a:sym typeface="Wingdings" panose="05000000000000000000" pitchFamily="2" charset="2"/>
              </a:rPr>
              <a:t>bullet</a:t>
            </a:r>
            <a:r>
              <a:rPr lang="de-DE" sz="1200" dirty="0">
                <a:solidFill>
                  <a:schemeClr val="tx1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de-DE" sz="1200" dirty="0" err="1">
                <a:solidFill>
                  <a:schemeClr val="tx1"/>
                </a:solidFill>
                <a:latin typeface="+mj-lt"/>
                <a:sym typeface="Wingdings" panose="05000000000000000000" pitchFamily="2" charset="2"/>
              </a:rPr>
              <a:t>point</a:t>
            </a:r>
            <a:endParaRPr lang="de-DE" sz="1200" dirty="0">
              <a:solidFill>
                <a:schemeClr val="tx1"/>
              </a:solidFill>
              <a:latin typeface="+mj-lt"/>
              <a:sym typeface="Wingdings" panose="05000000000000000000" pitchFamily="2" charset="2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de-DE" sz="1200" dirty="0">
              <a:solidFill>
                <a:schemeClr val="tx1"/>
              </a:solidFill>
              <a:latin typeface="+mj-lt"/>
              <a:sym typeface="Wingdings" panose="05000000000000000000" pitchFamily="2" charset="2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de-DE" sz="1200" dirty="0">
              <a:solidFill>
                <a:schemeClr val="tx1"/>
              </a:solidFill>
              <a:latin typeface="+mj-lt"/>
              <a:sym typeface="Wingdings" panose="05000000000000000000" pitchFamily="2" charset="2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de-DE" sz="1200" dirty="0">
              <a:solidFill>
                <a:schemeClr val="tx1"/>
              </a:solidFill>
              <a:latin typeface="+mj-lt"/>
              <a:sym typeface="Wingdings" panose="05000000000000000000" pitchFamily="2" charset="2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de-DE" sz="1200" dirty="0">
              <a:solidFill>
                <a:schemeClr val="tx1"/>
              </a:solidFill>
              <a:latin typeface="+mj-lt"/>
              <a:sym typeface="Wingdings" panose="05000000000000000000" pitchFamily="2" charset="2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de-DE" sz="1200" dirty="0">
              <a:solidFill>
                <a:schemeClr val="tx1"/>
              </a:solidFill>
              <a:latin typeface="+mj-lt"/>
              <a:sym typeface="Wingdings" panose="05000000000000000000" pitchFamily="2" charset="2"/>
            </a:endParaRPr>
          </a:p>
          <a:p>
            <a:pPr lvl="1"/>
            <a:endParaRPr lang="en-US" dirty="0"/>
          </a:p>
        </p:txBody>
      </p:sp>
      <p:sp>
        <p:nvSpPr>
          <p:cNvPr id="19" name="Text Placeholder 24">
            <a:extLst>
              <a:ext uri="{FF2B5EF4-FFF2-40B4-BE49-F238E27FC236}">
                <a16:creationId xmlns:a16="http://schemas.microsoft.com/office/drawing/2014/main" id="{AA30A7B2-912F-C84F-ACF8-93B6764A3DA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912511" y="4299758"/>
            <a:ext cx="6102350" cy="692581"/>
          </a:xfrm>
        </p:spPr>
        <p:txBody>
          <a:bodyPr lIns="90000"/>
          <a:lstStyle>
            <a:lvl1pPr marL="0" indent="0">
              <a:spcAft>
                <a:spcPts val="600"/>
              </a:spcAft>
              <a:buFont typeface="Arial" panose="020B0604020202020204" pitchFamily="34" charset="0"/>
              <a:buNone/>
              <a:defRPr sz="1400" b="1">
                <a:solidFill>
                  <a:srgbClr val="002060"/>
                </a:solidFill>
                <a:latin typeface="+mj-lt"/>
              </a:defRPr>
            </a:lvl1pPr>
            <a:lvl2pPr marL="457200" indent="0">
              <a:buNone/>
              <a:defRPr sz="1000" b="1">
                <a:latin typeface="+mj-lt"/>
              </a:defRPr>
            </a:lvl2pPr>
            <a:lvl3pPr marL="914400" indent="0">
              <a:buNone/>
              <a:defRPr sz="22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marL="914400" lvl="2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/>
                </a:solidFill>
                <a:latin typeface="+mj-lt"/>
                <a:sym typeface="Wingdings" panose="05000000000000000000" pitchFamily="2" charset="2"/>
              </a:rPr>
              <a:t>Body </a:t>
            </a:r>
            <a:r>
              <a:rPr lang="de-DE" sz="1200" dirty="0" err="1">
                <a:solidFill>
                  <a:schemeClr val="tx1"/>
                </a:solidFill>
                <a:latin typeface="+mj-lt"/>
                <a:sym typeface="Wingdings" panose="05000000000000000000" pitchFamily="2" charset="2"/>
              </a:rPr>
              <a:t>copy</a:t>
            </a:r>
            <a:r>
              <a:rPr lang="de-DE" sz="1200" dirty="0">
                <a:solidFill>
                  <a:schemeClr val="tx1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de-DE" sz="1200" dirty="0" err="1">
                <a:solidFill>
                  <a:schemeClr val="tx1"/>
                </a:solidFill>
                <a:latin typeface="+mj-lt"/>
                <a:sym typeface="Wingdings" panose="05000000000000000000" pitchFamily="2" charset="2"/>
              </a:rPr>
              <a:t>or</a:t>
            </a:r>
            <a:r>
              <a:rPr lang="de-DE" sz="1200" dirty="0">
                <a:solidFill>
                  <a:schemeClr val="tx1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de-DE" sz="1200" dirty="0" err="1">
                <a:solidFill>
                  <a:schemeClr val="tx1"/>
                </a:solidFill>
                <a:latin typeface="+mj-lt"/>
                <a:sym typeface="Wingdings" panose="05000000000000000000" pitchFamily="2" charset="2"/>
              </a:rPr>
              <a:t>bullet</a:t>
            </a:r>
            <a:r>
              <a:rPr lang="de-DE" sz="1200" dirty="0">
                <a:solidFill>
                  <a:schemeClr val="tx1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de-DE" sz="1200" dirty="0" err="1">
                <a:solidFill>
                  <a:schemeClr val="tx1"/>
                </a:solidFill>
                <a:latin typeface="+mj-lt"/>
                <a:sym typeface="Wingdings" panose="05000000000000000000" pitchFamily="2" charset="2"/>
              </a:rPr>
              <a:t>point</a:t>
            </a:r>
            <a:endParaRPr lang="de-DE" sz="1200" dirty="0">
              <a:solidFill>
                <a:schemeClr val="tx1"/>
              </a:solidFill>
              <a:latin typeface="+mj-lt"/>
              <a:sym typeface="Wingdings" panose="05000000000000000000" pitchFamily="2" charset="2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de-DE" sz="1200" dirty="0">
              <a:solidFill>
                <a:schemeClr val="tx1"/>
              </a:solidFill>
              <a:latin typeface="+mj-lt"/>
              <a:sym typeface="Wingdings" panose="05000000000000000000" pitchFamily="2" charset="2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de-DE" sz="1200" dirty="0">
              <a:solidFill>
                <a:schemeClr val="tx1"/>
              </a:solidFill>
              <a:latin typeface="+mj-lt"/>
              <a:sym typeface="Wingdings" panose="05000000000000000000" pitchFamily="2" charset="2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de-DE" sz="1200" dirty="0">
              <a:solidFill>
                <a:schemeClr val="tx1"/>
              </a:solidFill>
              <a:latin typeface="+mj-lt"/>
              <a:sym typeface="Wingdings" panose="05000000000000000000" pitchFamily="2" charset="2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de-DE" sz="1200" dirty="0">
              <a:solidFill>
                <a:schemeClr val="tx1"/>
              </a:solidFill>
              <a:latin typeface="+mj-lt"/>
              <a:sym typeface="Wingdings" panose="05000000000000000000" pitchFamily="2" charset="2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de-DE" sz="1200" dirty="0">
              <a:solidFill>
                <a:schemeClr val="tx1"/>
              </a:solidFill>
              <a:latin typeface="+mj-lt"/>
              <a:sym typeface="Wingdings" panose="05000000000000000000" pitchFamily="2" charset="2"/>
            </a:endParaRPr>
          </a:p>
          <a:p>
            <a:pPr lvl="1"/>
            <a:endParaRPr lang="en-US" dirty="0"/>
          </a:p>
        </p:txBody>
      </p:sp>
      <p:sp>
        <p:nvSpPr>
          <p:cNvPr id="20" name="Text Placeholder 24">
            <a:extLst>
              <a:ext uri="{FF2B5EF4-FFF2-40B4-BE49-F238E27FC236}">
                <a16:creationId xmlns:a16="http://schemas.microsoft.com/office/drawing/2014/main" id="{BF809888-6A17-474F-9E5C-29E4E14C0B7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12511" y="5492453"/>
            <a:ext cx="6102350" cy="692581"/>
          </a:xfrm>
        </p:spPr>
        <p:txBody>
          <a:bodyPr lIns="90000"/>
          <a:lstStyle>
            <a:lvl1pPr marL="0" indent="0">
              <a:spcAft>
                <a:spcPts val="600"/>
              </a:spcAft>
              <a:buFont typeface="Arial" panose="020B0604020202020204" pitchFamily="34" charset="0"/>
              <a:buNone/>
              <a:defRPr sz="1400" b="1">
                <a:solidFill>
                  <a:srgbClr val="002060"/>
                </a:solidFill>
                <a:latin typeface="+mj-lt"/>
              </a:defRPr>
            </a:lvl1pPr>
            <a:lvl2pPr marL="457200" indent="0">
              <a:buNone/>
              <a:defRPr sz="1000" b="1">
                <a:latin typeface="+mj-lt"/>
              </a:defRPr>
            </a:lvl2pPr>
            <a:lvl3pPr marL="914400" indent="0">
              <a:buNone/>
              <a:defRPr sz="22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marL="914400" lvl="2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/>
                </a:solidFill>
                <a:latin typeface="+mj-lt"/>
                <a:sym typeface="Wingdings" panose="05000000000000000000" pitchFamily="2" charset="2"/>
              </a:rPr>
              <a:t>Body </a:t>
            </a:r>
            <a:r>
              <a:rPr lang="de-DE" sz="1200" dirty="0" err="1">
                <a:solidFill>
                  <a:schemeClr val="tx1"/>
                </a:solidFill>
                <a:latin typeface="+mj-lt"/>
                <a:sym typeface="Wingdings" panose="05000000000000000000" pitchFamily="2" charset="2"/>
              </a:rPr>
              <a:t>copy</a:t>
            </a:r>
            <a:r>
              <a:rPr lang="de-DE" sz="1200" dirty="0">
                <a:solidFill>
                  <a:schemeClr val="tx1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de-DE" sz="1200" dirty="0" err="1">
                <a:solidFill>
                  <a:schemeClr val="tx1"/>
                </a:solidFill>
                <a:latin typeface="+mj-lt"/>
                <a:sym typeface="Wingdings" panose="05000000000000000000" pitchFamily="2" charset="2"/>
              </a:rPr>
              <a:t>or</a:t>
            </a:r>
            <a:r>
              <a:rPr lang="de-DE" sz="1200" dirty="0">
                <a:solidFill>
                  <a:schemeClr val="tx1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de-DE" sz="1200" dirty="0" err="1">
                <a:solidFill>
                  <a:schemeClr val="tx1"/>
                </a:solidFill>
                <a:latin typeface="+mj-lt"/>
                <a:sym typeface="Wingdings" panose="05000000000000000000" pitchFamily="2" charset="2"/>
              </a:rPr>
              <a:t>bullet</a:t>
            </a:r>
            <a:r>
              <a:rPr lang="de-DE" sz="1200" dirty="0">
                <a:solidFill>
                  <a:schemeClr val="tx1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de-DE" sz="1200" dirty="0" err="1">
                <a:solidFill>
                  <a:schemeClr val="tx1"/>
                </a:solidFill>
                <a:latin typeface="+mj-lt"/>
                <a:sym typeface="Wingdings" panose="05000000000000000000" pitchFamily="2" charset="2"/>
              </a:rPr>
              <a:t>point</a:t>
            </a:r>
            <a:endParaRPr lang="de-DE" sz="1200" dirty="0">
              <a:solidFill>
                <a:schemeClr val="tx1"/>
              </a:solidFill>
              <a:latin typeface="+mj-lt"/>
              <a:sym typeface="Wingdings" panose="05000000000000000000" pitchFamily="2" charset="2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de-DE" sz="1200" dirty="0">
              <a:solidFill>
                <a:schemeClr val="tx1"/>
              </a:solidFill>
              <a:latin typeface="+mj-lt"/>
              <a:sym typeface="Wingdings" panose="05000000000000000000" pitchFamily="2" charset="2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de-DE" sz="1200" dirty="0">
              <a:solidFill>
                <a:schemeClr val="tx1"/>
              </a:solidFill>
              <a:latin typeface="+mj-lt"/>
              <a:sym typeface="Wingdings" panose="05000000000000000000" pitchFamily="2" charset="2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de-DE" sz="1200" dirty="0">
              <a:solidFill>
                <a:schemeClr val="tx1"/>
              </a:solidFill>
              <a:latin typeface="+mj-lt"/>
              <a:sym typeface="Wingdings" panose="05000000000000000000" pitchFamily="2" charset="2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de-DE" sz="1200" dirty="0">
              <a:solidFill>
                <a:schemeClr val="tx1"/>
              </a:solidFill>
              <a:latin typeface="+mj-lt"/>
              <a:sym typeface="Wingdings" panose="05000000000000000000" pitchFamily="2" charset="2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de-DE" sz="1200" dirty="0">
              <a:solidFill>
                <a:schemeClr val="tx1"/>
              </a:solidFill>
              <a:latin typeface="+mj-lt"/>
              <a:sym typeface="Wingdings" panose="05000000000000000000" pitchFamily="2" charset="2"/>
            </a:endParaRPr>
          </a:p>
          <a:p>
            <a:pPr lvl="1"/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2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9A57329-98EB-1D47-891A-63E35B4F27AA}"/>
              </a:ext>
            </a:extLst>
          </p:cNvPr>
          <p:cNvSpPr/>
          <p:nvPr userDrawn="1"/>
        </p:nvSpPr>
        <p:spPr>
          <a:xfrm>
            <a:off x="10416209" y="0"/>
            <a:ext cx="1775791" cy="56896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49211" y="6531429"/>
            <a:ext cx="812323" cy="200932"/>
          </a:xfrm>
        </p:spPr>
        <p:txBody>
          <a:bodyPr/>
          <a:lstStyle>
            <a:lvl1pPr>
              <a:defRPr>
                <a:solidFill>
                  <a:schemeClr val="bg1">
                    <a:alpha val="74000"/>
                  </a:schemeClr>
                </a:solidFill>
              </a:defRPr>
            </a:lvl1pPr>
          </a:lstStyle>
          <a:p>
            <a:fld id="{C60D6CF6-D85C-4796-A547-2A8A17A7DB7C}" type="datetime1">
              <a:rPr lang="de-DE" smtClean="0"/>
              <a:pPr/>
              <a:t>26.10.2019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74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74000"/>
                  </a:schemeClr>
                </a:solidFill>
              </a:defRPr>
            </a:lvl1pPr>
          </a:lstStyle>
          <a:p>
            <a:fld id="{2456483D-79A7-2C43-8D75-3922047D67F6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88EBCBB-1BE8-7441-8992-E32B2587C6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98574" y="2213113"/>
            <a:ext cx="7169426" cy="3379304"/>
          </a:xfrm>
        </p:spPr>
        <p:txBody>
          <a:bodyPr anchor="t">
            <a:normAutofit/>
          </a:bodyPr>
          <a:lstStyle>
            <a:lvl1pPr algn="l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title style</a:t>
            </a:r>
            <a:endParaRPr lang="de-DE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2BBF9D2-A8C3-424B-90ED-FC3087560610}"/>
              </a:ext>
            </a:extLst>
          </p:cNvPr>
          <p:cNvCxnSpPr/>
          <p:nvPr userDrawn="1"/>
        </p:nvCxnSpPr>
        <p:spPr>
          <a:xfrm flipH="1">
            <a:off x="2105891" y="2756288"/>
            <a:ext cx="1155316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9765BE5-D010-F14F-B627-B193F9B4E2E3}"/>
              </a:ext>
            </a:extLst>
          </p:cNvPr>
          <p:cNvSpPr txBox="1"/>
          <p:nvPr userDrawn="1"/>
        </p:nvSpPr>
        <p:spPr>
          <a:xfrm>
            <a:off x="5724775" y="-46692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de-DE" dirty="0">
              <a:solidFill>
                <a:schemeClr val="bg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F943E8F-301B-8D4D-BACC-33910B1E5E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80034" y="190485"/>
            <a:ext cx="1095709" cy="226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208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Su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66D78-11E5-48D3-A113-75A6C14AE836}" type="datetime1">
              <a:rPr lang="de-DE" smtClean="0"/>
              <a:t>26.10.2019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6483D-79A7-2C43-8D75-3922047D67F6}" type="slidenum">
              <a:t>‹Nr.›</a:t>
            </a:fld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138B342-20C0-A549-9DF5-5B6AED10E5CC}"/>
              </a:ext>
            </a:extLst>
          </p:cNvPr>
          <p:cNvSpPr/>
          <p:nvPr userDrawn="1"/>
        </p:nvSpPr>
        <p:spPr>
          <a:xfrm>
            <a:off x="8838853" y="3194190"/>
            <a:ext cx="2664000" cy="2664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Insert </a:t>
            </a:r>
            <a:r>
              <a:rPr lang="de-DE" dirty="0" err="1"/>
              <a:t>speaker‘s</a:t>
            </a:r>
            <a:endParaRPr lang="de-DE" dirty="0"/>
          </a:p>
          <a:p>
            <a:pPr algn="ctr"/>
            <a:r>
              <a:rPr lang="de-DE" dirty="0" err="1"/>
              <a:t>Photo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11" name="TextBox 20">
            <a:extLst>
              <a:ext uri="{FF2B5EF4-FFF2-40B4-BE49-F238E27FC236}">
                <a16:creationId xmlns:a16="http://schemas.microsoft.com/office/drawing/2014/main" id="{FDD08196-2510-EF4D-A7E1-BD6EA0B4E59F}"/>
              </a:ext>
            </a:extLst>
          </p:cNvPr>
          <p:cNvSpPr txBox="1"/>
          <p:nvPr userDrawn="1"/>
        </p:nvSpPr>
        <p:spPr>
          <a:xfrm>
            <a:off x="149211" y="4121141"/>
            <a:ext cx="851494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r">
              <a:defRPr/>
            </a:pPr>
            <a:r>
              <a:rPr lang="en-US" sz="1600" dirty="0">
                <a:solidFill>
                  <a:schemeClr val="tx2"/>
                </a:solidFill>
                <a:latin typeface="+mj-lt"/>
                <a:ea typeface="Lato Heavy" panose="020F0502020204030203" pitchFamily="34" charset="0"/>
                <a:cs typeface="Arial" panose="020B0604020202020204" pitchFamily="34" charset="0"/>
              </a:rPr>
              <a:t>Name (You may need to click “View&gt;Master&gt;</a:t>
            </a:r>
            <a:r>
              <a:rPr lang="en-US" sz="1600" dirty="0" err="1">
                <a:solidFill>
                  <a:schemeClr val="tx2"/>
                </a:solidFill>
                <a:latin typeface="+mj-lt"/>
                <a:ea typeface="Lato Heavy" panose="020F0502020204030203" pitchFamily="34" charset="0"/>
                <a:cs typeface="Arial" panose="020B0604020202020204" pitchFamily="34" charset="0"/>
              </a:rPr>
              <a:t>SlideMaster</a:t>
            </a:r>
            <a:r>
              <a:rPr lang="en-US" sz="1600" dirty="0">
                <a:solidFill>
                  <a:schemeClr val="tx2"/>
                </a:solidFill>
                <a:latin typeface="+mj-lt"/>
                <a:ea typeface="Lato Heavy" panose="020F0502020204030203" pitchFamily="34" charset="0"/>
                <a:cs typeface="Arial" panose="020B0604020202020204" pitchFamily="34" charset="0"/>
              </a:rPr>
              <a:t>” to edit text and photo)</a:t>
            </a:r>
          </a:p>
        </p:txBody>
      </p:sp>
      <p:sp>
        <p:nvSpPr>
          <p:cNvPr id="12" name="TextBox 21">
            <a:extLst>
              <a:ext uri="{FF2B5EF4-FFF2-40B4-BE49-F238E27FC236}">
                <a16:creationId xmlns:a16="http://schemas.microsoft.com/office/drawing/2014/main" id="{DC139AAE-1950-0E4D-9204-991160726F8F}"/>
              </a:ext>
            </a:extLst>
          </p:cNvPr>
          <p:cNvSpPr txBox="1"/>
          <p:nvPr userDrawn="1"/>
        </p:nvSpPr>
        <p:spPr>
          <a:xfrm>
            <a:off x="5561394" y="4414372"/>
            <a:ext cx="310276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r">
              <a:lnSpc>
                <a:spcPct val="150000"/>
              </a:lnSpc>
              <a:defRPr/>
            </a:pPr>
            <a:r>
              <a:rPr lang="en-US" sz="1600" dirty="0">
                <a:solidFill>
                  <a:schemeClr val="tx2"/>
                </a:solidFill>
                <a:latin typeface="+mj-lt"/>
                <a:ea typeface="Lato Light" panose="020F0502020204030203" pitchFamily="34" charset="0"/>
                <a:cs typeface="Arial" panose="020B0604020202020204" pitchFamily="34" charset="0"/>
              </a:rPr>
              <a:t>Title</a:t>
            </a:r>
          </a:p>
          <a:p>
            <a:pPr lvl="0" algn="r">
              <a:defRPr/>
            </a:pPr>
            <a:r>
              <a:rPr lang="en-US" sz="1600" dirty="0">
                <a:solidFill>
                  <a:schemeClr val="tx2"/>
                </a:solidFill>
                <a:latin typeface="+mj-lt"/>
                <a:ea typeface="Lato Light" panose="020F0502020204030203" pitchFamily="34" charset="0"/>
                <a:cs typeface="Arial" panose="020B0604020202020204" pitchFamily="34" charset="0"/>
              </a:rPr>
              <a:t>Email address</a:t>
            </a:r>
          </a:p>
        </p:txBody>
      </p:sp>
      <p:sp>
        <p:nvSpPr>
          <p:cNvPr id="13" name="Textfeld 7">
            <a:extLst>
              <a:ext uri="{FF2B5EF4-FFF2-40B4-BE49-F238E27FC236}">
                <a16:creationId xmlns:a16="http://schemas.microsoft.com/office/drawing/2014/main" id="{751EC1FE-D60F-6D49-8FFA-A45B694D1606}"/>
              </a:ext>
            </a:extLst>
          </p:cNvPr>
          <p:cNvSpPr txBox="1"/>
          <p:nvPr userDrawn="1"/>
        </p:nvSpPr>
        <p:spPr>
          <a:xfrm>
            <a:off x="1739153" y="1365557"/>
            <a:ext cx="72426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dirty="0" err="1">
                <a:latin typeface="+mj-lt"/>
                <a:ea typeface="Lato Light" panose="020F0502020204030203" pitchFamily="34" charset="0"/>
                <a:cs typeface="Lato Light" panose="020F0502020204030203" pitchFamily="34" charset="0"/>
              </a:rPr>
              <a:t>Thank</a:t>
            </a:r>
            <a:r>
              <a:rPr lang="de-DE" sz="4800" dirty="0">
                <a:latin typeface="+mj-lt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de-DE" sz="4800" dirty="0" err="1">
                <a:latin typeface="+mj-lt"/>
                <a:ea typeface="Lato Light" panose="020F0502020204030203" pitchFamily="34" charset="0"/>
                <a:cs typeface="Lato Light" panose="020F0502020204030203" pitchFamily="34" charset="0"/>
              </a:rPr>
              <a:t>you</a:t>
            </a:r>
            <a:r>
              <a:rPr lang="de-DE" sz="4800" dirty="0">
                <a:latin typeface="+mj-lt"/>
                <a:ea typeface="Lato Light" panose="020F0502020204030203" pitchFamily="34" charset="0"/>
                <a:cs typeface="Lato Light" panose="020F0502020204030203" pitchFamily="34" charset="0"/>
              </a:rPr>
              <a:t>.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515FD2B-3261-804E-8B6A-2A1FC1061EAE}"/>
              </a:ext>
            </a:extLst>
          </p:cNvPr>
          <p:cNvCxnSpPr/>
          <p:nvPr userDrawn="1"/>
        </p:nvCxnSpPr>
        <p:spPr>
          <a:xfrm flipH="1">
            <a:off x="710223" y="1874287"/>
            <a:ext cx="102893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94652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3900" y="566056"/>
            <a:ext cx="10744200" cy="482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3900" y="1173030"/>
            <a:ext cx="10744200" cy="29112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9211" y="6531429"/>
            <a:ext cx="812323" cy="200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>
                    <a:alpha val="74000"/>
                  </a:schemeClr>
                </a:solidFill>
                <a:latin typeface="Lato" panose="020F0502020204030203" pitchFamily="34" charset="0"/>
              </a:defRPr>
            </a:lvl1pPr>
          </a:lstStyle>
          <a:p>
            <a:fld id="{941F8F69-12B2-4DE5-89AE-06074EE6057F}" type="datetime1">
              <a:rPr lang="de-DE" smtClean="0"/>
              <a:t>26.10.2019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531429"/>
            <a:ext cx="4114800" cy="1900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2">
                    <a:alpha val="74000"/>
                  </a:schemeClr>
                </a:solidFill>
                <a:latin typeface="Lato" panose="020F050202020403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96907" y="6531429"/>
            <a:ext cx="447908" cy="1900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>
                    <a:alpha val="74000"/>
                  </a:schemeClr>
                </a:solidFill>
                <a:latin typeface="Lato" panose="020F0502020204030203" pitchFamily="34" charset="0"/>
              </a:defRPr>
            </a:lvl1pPr>
          </a:lstStyle>
          <a:p>
            <a:fld id="{2456483D-79A7-2C43-8D75-3922047D67F6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961534" y="6514307"/>
            <a:ext cx="2332082" cy="2180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bg1">
                    <a:alpha val="74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aseline="0" dirty="0">
                <a:solidFill>
                  <a:schemeClr val="tx1">
                    <a:alpha val="74000"/>
                  </a:schemeClr>
                </a:solidFill>
                <a:latin typeface="Lato" panose="020F0502020204030203" pitchFamily="34" charset="0"/>
              </a:rPr>
              <a:t>Public </a:t>
            </a:r>
            <a:endParaRPr lang="en-US" dirty="0">
              <a:solidFill>
                <a:schemeClr val="tx1">
                  <a:alpha val="74000"/>
                </a:schemeClr>
              </a:solidFill>
              <a:latin typeface="Lato" panose="020F0502020204030203" pitchFamily="34" charset="0"/>
            </a:endParaRPr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10108669" y="6523045"/>
            <a:ext cx="1388238" cy="1984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bg1">
                    <a:alpha val="74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kern="1200" dirty="0">
                <a:solidFill>
                  <a:schemeClr val="tx2">
                    <a:alpha val="74000"/>
                  </a:schemeClr>
                </a:solidFill>
                <a:effectLst/>
                <a:latin typeface="Lato" panose="020F0502020204030203" pitchFamily="34" charset="0"/>
                <a:ea typeface="+mn-ea"/>
                <a:cs typeface="+mn-cs"/>
              </a:rPr>
              <a:t>© 2019 solarisBank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F62EAD1-8854-174C-8C1B-AA25439E5C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t="20596" b="29115"/>
          <a:stretch/>
        </p:blipFill>
        <p:spPr>
          <a:xfrm>
            <a:off x="10721812" y="0"/>
            <a:ext cx="1419446" cy="503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516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98" r:id="rId2"/>
    <p:sldLayoutId id="2147483696" r:id="rId3"/>
    <p:sldLayoutId id="2147483692" r:id="rId4"/>
    <p:sldLayoutId id="2147483683" r:id="rId5"/>
    <p:sldLayoutId id="2147483676" r:id="rId6"/>
    <p:sldLayoutId id="2147483677" r:id="rId7"/>
    <p:sldLayoutId id="2147483697" r:id="rId8"/>
    <p:sldLayoutId id="2147483694" r:id="rId9"/>
    <p:sldLayoutId id="2147483678" r:id="rId10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2"/>
          </a:solidFill>
          <a:latin typeface="+mj-lt"/>
          <a:ea typeface="Lato Heavy" panose="020F0502020204030203" pitchFamily="34" charset="0"/>
          <a:cs typeface="Lato Heavy" panose="020F050202020403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1800" kern="1200">
          <a:solidFill>
            <a:schemeClr val="tx2"/>
          </a:solidFill>
          <a:latin typeface="+mj-lt"/>
          <a:ea typeface="Lato Light" panose="020F0502020204030203" pitchFamily="34" charset="0"/>
          <a:cs typeface="Lato Light" panose="020F050202020403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chemeClr val="tx2"/>
          </a:solidFill>
          <a:latin typeface="+mj-lt"/>
          <a:ea typeface="Lato Light" panose="020F0502020204030203" pitchFamily="34" charset="0"/>
          <a:cs typeface="Lato Light" panose="020F050202020403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chemeClr val="tx2"/>
          </a:solidFill>
          <a:latin typeface="Lato Light" panose="020F0502020204030203" pitchFamily="34" charset="0"/>
          <a:ea typeface="Lato Light" panose="020F0502020204030203" pitchFamily="34" charset="0"/>
          <a:cs typeface="Lato Light" panose="020F050202020403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400" kern="1200">
          <a:solidFill>
            <a:schemeClr val="tx2"/>
          </a:solidFill>
          <a:latin typeface="Lato Light" panose="020F0502020204030203" pitchFamily="34" charset="0"/>
          <a:ea typeface="Lato Light" panose="020F0502020204030203" pitchFamily="34" charset="0"/>
          <a:cs typeface="Lato Light" panose="020F050202020403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400" kern="1200">
          <a:solidFill>
            <a:schemeClr val="tx2"/>
          </a:solidFill>
          <a:latin typeface="Lato Light" panose="020F0502020204030203" pitchFamily="34" charset="0"/>
          <a:ea typeface="Lato Light" panose="020F0502020204030203" pitchFamily="34" charset="0"/>
          <a:cs typeface="Lato Light" panose="020F050202020403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56" userDrawn="1">
          <p15:clr>
            <a:srgbClr val="F26B43"/>
          </p15:clr>
        </p15:guide>
        <p15:guide id="2" pos="722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7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gif"/><Relationship Id="rId5" Type="http://schemas.openxmlformats.org/officeDocument/2006/relationships/image" Target="../media/image36.jp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.png"/><Relationship Id="rId7" Type="http://schemas.openxmlformats.org/officeDocument/2006/relationships/image" Target="../media/image77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6.png"/><Relationship Id="rId5" Type="http://schemas.openxmlformats.org/officeDocument/2006/relationships/image" Target="../media/image75.svg"/><Relationship Id="rId4" Type="http://schemas.openxmlformats.org/officeDocument/2006/relationships/image" Target="../media/image74.png"/><Relationship Id="rId9" Type="http://schemas.openxmlformats.org/officeDocument/2006/relationships/image" Target="../media/image79.sv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afin.de/SharedDocs/Veroeffentlichungen/DE/Meldung/2017/meldung_171106_BAIT.html" TargetMode="External"/><Relationship Id="rId3" Type="http://schemas.openxmlformats.org/officeDocument/2006/relationships/hyperlink" Target="https://github.com/enterprise" TargetMode="External"/><Relationship Id="rId7" Type="http://schemas.openxmlformats.org/officeDocument/2006/relationships/hyperlink" Target="https://www.bafin.de/SharedDocs/Veroeffentlichungen/DE/Rundschreiben/2017/rs_1709_marisk_ba.html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concourse-ci.org/" TargetMode="External"/><Relationship Id="rId5" Type="http://schemas.openxmlformats.org/officeDocument/2006/relationships/hyperlink" Target="https://www.terraform.io/" TargetMode="External"/><Relationship Id="rId10" Type="http://schemas.openxmlformats.org/officeDocument/2006/relationships/hyperlink" Target="https://www.linkedin.com/in/denniswinterberlin/" TargetMode="External"/><Relationship Id="rId4" Type="http://schemas.openxmlformats.org/officeDocument/2006/relationships/hyperlink" Target="https://github.com/runatlantis/atlantis" TargetMode="External"/><Relationship Id="rId9" Type="http://schemas.openxmlformats.org/officeDocument/2006/relationships/hyperlink" Target="https://www.solarisbank.com/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svg"/><Relationship Id="rId10" Type="http://schemas.openxmlformats.org/officeDocument/2006/relationships/image" Target="../media/image20.png"/><Relationship Id="rId19" Type="http://schemas.openxmlformats.org/officeDocument/2006/relationships/image" Target="../media/image29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F2A17DCE-3532-B34D-AC8D-A2216CB84B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77548" y="3619897"/>
            <a:ext cx="5714385" cy="758276"/>
          </a:xfrm>
        </p:spPr>
        <p:txBody>
          <a:bodyPr/>
          <a:lstStyle/>
          <a:p>
            <a:r>
              <a:rPr lang="de-DE" dirty="0"/>
              <a:t>Compliance In Code</a:t>
            </a:r>
          </a:p>
          <a:p>
            <a:r>
              <a:rPr lang="de-DE" b="0" dirty="0"/>
              <a:t>Dennis Winter, Deputy VP TechOps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D363E0-9CF7-9C46-A778-BCDD4DCC59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456483D-79A7-2C43-8D75-3922047D67F6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225491-97F2-184B-9CA5-AEDFFA5C5A5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650BAC50-8730-49C7-A1E8-4A4D052AB17F}" type="datetime1">
              <a:rPr lang="de-DE" smtClean="0"/>
              <a:t>26.10.2019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2198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456483D-79A7-2C43-8D75-3922047D67F6}" type="slidenum">
              <a:rPr lang="en-US" smtClean="0">
                <a:solidFill>
                  <a:schemeClr val="tx2"/>
                </a:solidFill>
              </a:rPr>
              <a:pPr/>
              <a:t>10</a:t>
            </a:fld>
            <a:endParaRPr lang="en-US">
              <a:solidFill>
                <a:schemeClr val="tx2"/>
              </a:solidFill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99FB40B-5461-4190-A10E-4CB9406913F5}" type="datetime1">
              <a:rPr lang="de-DE" smtClean="0">
                <a:solidFill>
                  <a:schemeClr val="tx2"/>
                </a:solidFill>
              </a:rPr>
              <a:t>26.10.2019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467941" y="2372695"/>
            <a:ext cx="85923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dirty="0">
                <a:solidFill>
                  <a:schemeClr val="tx2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rPr>
              <a:t>Aufsichtsrechtliche Anforderungen an Banken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2105891" y="2756288"/>
            <a:ext cx="1155316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15222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437F4D-B4F6-FD4B-8FFA-36E2C982800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6907" y="6531429"/>
            <a:ext cx="447908" cy="190046"/>
          </a:xfrm>
        </p:spPr>
        <p:txBody>
          <a:bodyPr/>
          <a:lstStyle/>
          <a:p>
            <a:fld id="{2456483D-79A7-2C43-8D75-3922047D67F6}" type="slidenum">
              <a:rPr lang="de-DE" smtClean="0"/>
              <a:t>11</a:t>
            </a:fld>
            <a:endParaRPr lang="de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8FCDA3-3A94-7B41-935F-C6E7FE197AD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49211" y="6531429"/>
            <a:ext cx="812323" cy="200932"/>
          </a:xfrm>
        </p:spPr>
        <p:txBody>
          <a:bodyPr/>
          <a:lstStyle/>
          <a:p>
            <a:fld id="{86825900-94BA-4100-AA58-EEE842A01E16}" type="datetime1">
              <a:rPr lang="de-DE" smtClean="0"/>
              <a:t>26.10.2019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83BE459-5BC7-494A-8177-F770A5C354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Compliance In Code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4F984D82-3EB6-8E46-8724-AB28F1BB352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624845" y="989606"/>
            <a:ext cx="10872062" cy="307777"/>
          </a:xfrm>
        </p:spPr>
        <p:txBody>
          <a:bodyPr anchor="t"/>
          <a:lstStyle/>
          <a:p>
            <a:r>
              <a:rPr lang="de-DE" sz="1400" dirty="0"/>
              <a:t>Moderne Produktentwicklung im regulierten Umfeld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28CAC68-B9EB-4CA4-9900-350295AD55E9}"/>
              </a:ext>
            </a:extLst>
          </p:cNvPr>
          <p:cNvSpPr/>
          <p:nvPr/>
        </p:nvSpPr>
        <p:spPr>
          <a:xfrm>
            <a:off x="2579077" y="2356991"/>
            <a:ext cx="703384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de-DE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Die </a:t>
            </a:r>
            <a:r>
              <a:rPr lang="de-DE" sz="16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Bundesanstalt für Finanzdienstleistungsaufsicht (BaFin)</a:t>
            </a:r>
            <a:r>
              <a:rPr lang="de-DE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ist im öffentlichen Interesse tätig. Ihr Hauptziel ist es, ein funktionsfähiges, stabiles und integres deutsches Finanzsystem zu gewährleisten. Bankkunden, Versicherte und Anleger sollen dem Finanzsystem vertrauen können.</a:t>
            </a:r>
          </a:p>
          <a:p>
            <a:pPr algn="just"/>
            <a:endParaRPr lang="de-DE" sz="16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algn="just"/>
            <a:r>
              <a:rPr lang="de-DE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Die </a:t>
            </a:r>
            <a:r>
              <a:rPr lang="de-DE" sz="16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BaFin</a:t>
            </a:r>
            <a:r>
              <a:rPr lang="de-DE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und die </a:t>
            </a:r>
            <a:r>
              <a:rPr lang="de-DE" sz="16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Bundesbank</a:t>
            </a:r>
            <a:r>
              <a:rPr lang="de-DE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kooperieren in der laufenden Überwachung der Geldinstitute. Letztere hat zur Überwachung der Finanzstabilität unter anderem laufend die für die Finanzstabilität maßgeblichen Sachverhalte zu analysieren (</a:t>
            </a:r>
            <a:r>
              <a:rPr lang="de-DE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makroprudentielle</a:t>
            </a:r>
            <a:r>
              <a:rPr lang="de-DE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Überwachung).</a:t>
            </a:r>
          </a:p>
        </p:txBody>
      </p:sp>
      <p:sp>
        <p:nvSpPr>
          <p:cNvPr id="8" name="TextBox 39">
            <a:extLst>
              <a:ext uri="{FF2B5EF4-FFF2-40B4-BE49-F238E27FC236}">
                <a16:creationId xmlns:a16="http://schemas.microsoft.com/office/drawing/2014/main" id="{BFFD2F81-8FA8-4949-9198-6A95B183CA32}"/>
              </a:ext>
            </a:extLst>
          </p:cNvPr>
          <p:cNvSpPr txBox="1"/>
          <p:nvPr/>
        </p:nvSpPr>
        <p:spPr>
          <a:xfrm>
            <a:off x="624844" y="1721104"/>
            <a:ext cx="404830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solidFill>
                  <a:srgbClr val="002060"/>
                </a:solidFill>
                <a:latin typeface="+mj-lt"/>
                <a:ea typeface="Lato Light" charset="0"/>
                <a:cs typeface="Lato Light" charset="0"/>
              </a:rPr>
              <a:t>Wer</a:t>
            </a:r>
            <a:r>
              <a:rPr lang="en-US" sz="1400" b="1" dirty="0">
                <a:solidFill>
                  <a:srgbClr val="002060"/>
                </a:solidFill>
                <a:latin typeface="+mj-lt"/>
                <a:ea typeface="Lato Light" charset="0"/>
                <a:cs typeface="Lato Light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+mj-lt"/>
                <a:ea typeface="Lato Light" charset="0"/>
                <a:cs typeface="Lato Light" charset="0"/>
              </a:rPr>
              <a:t>stellt</a:t>
            </a:r>
            <a:r>
              <a:rPr lang="en-US" sz="1400" b="1" dirty="0">
                <a:solidFill>
                  <a:srgbClr val="002060"/>
                </a:solidFill>
                <a:latin typeface="+mj-lt"/>
                <a:ea typeface="Lato Light" charset="0"/>
                <a:cs typeface="Lato Light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+mj-lt"/>
                <a:ea typeface="Lato Light" charset="0"/>
                <a:cs typeface="Lato Light" charset="0"/>
              </a:rPr>
              <a:t>diese</a:t>
            </a:r>
            <a:r>
              <a:rPr lang="en-US" sz="1400" b="1" dirty="0">
                <a:solidFill>
                  <a:srgbClr val="002060"/>
                </a:solidFill>
                <a:latin typeface="+mj-lt"/>
                <a:ea typeface="Lato Light" charset="0"/>
                <a:cs typeface="Lato Light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+mj-lt"/>
                <a:ea typeface="Lato Light" charset="0"/>
                <a:cs typeface="Lato Light" charset="0"/>
              </a:rPr>
              <a:t>Anforderungen</a:t>
            </a:r>
            <a:r>
              <a:rPr lang="en-US" sz="1400" b="1" dirty="0">
                <a:solidFill>
                  <a:srgbClr val="002060"/>
                </a:solidFill>
                <a:latin typeface="+mj-lt"/>
                <a:ea typeface="Lato Light" charset="0"/>
                <a:cs typeface="Lato Light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949547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437F4D-B4F6-FD4B-8FFA-36E2C982800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6907" y="6531429"/>
            <a:ext cx="447908" cy="190046"/>
          </a:xfrm>
        </p:spPr>
        <p:txBody>
          <a:bodyPr/>
          <a:lstStyle/>
          <a:p>
            <a:fld id="{2456483D-79A7-2C43-8D75-3922047D67F6}" type="slidenum">
              <a:rPr lang="de-DE" smtClean="0"/>
              <a:t>12</a:t>
            </a:fld>
            <a:endParaRPr lang="de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8FCDA3-3A94-7B41-935F-C6E7FE197AD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49211" y="6531429"/>
            <a:ext cx="812323" cy="200932"/>
          </a:xfrm>
        </p:spPr>
        <p:txBody>
          <a:bodyPr/>
          <a:lstStyle/>
          <a:p>
            <a:fld id="{86825900-94BA-4100-AA58-EEE842A01E16}" type="datetime1">
              <a:rPr lang="de-DE" smtClean="0"/>
              <a:t>26.10.2019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83BE459-5BC7-494A-8177-F770A5C354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Compliance In Code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4F984D82-3EB6-8E46-8724-AB28F1BB352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624845" y="989606"/>
            <a:ext cx="10872062" cy="307777"/>
          </a:xfrm>
        </p:spPr>
        <p:txBody>
          <a:bodyPr anchor="t"/>
          <a:lstStyle/>
          <a:p>
            <a:r>
              <a:rPr lang="de-DE" sz="1400" dirty="0"/>
              <a:t>Moderne Produktentwicklung im regulierten Umfeld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28CAC68-B9EB-4CA4-9900-350295AD55E9}"/>
              </a:ext>
            </a:extLst>
          </p:cNvPr>
          <p:cNvSpPr/>
          <p:nvPr/>
        </p:nvSpPr>
        <p:spPr>
          <a:xfrm>
            <a:off x="2579077" y="2344291"/>
            <a:ext cx="703384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de-DE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Der </a:t>
            </a:r>
            <a:r>
              <a:rPr lang="de-DE" sz="16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Gesetzgeber</a:t>
            </a:r>
            <a:r>
              <a:rPr lang="de-DE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und die </a:t>
            </a:r>
            <a:r>
              <a:rPr lang="de-DE" sz="16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BaFin</a:t>
            </a:r>
            <a:r>
              <a:rPr lang="de-DE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geben den Banken den regulatorischen Rahmen vor, z.B. durch das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de-DE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Handelsgesetzbuch,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de-DE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Geldwäschegesetz,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de-DE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Kreditwesengesetz,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de-DE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Kapitaladäquanzverordnung (CRR) und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de-DE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Zahlungsdiensteaufsichtsgesetz</a:t>
            </a:r>
            <a:r>
              <a:rPr lang="de-DE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de-DE" sz="16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algn="just"/>
            <a:r>
              <a:rPr lang="de-DE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sowie </a:t>
            </a:r>
            <a:r>
              <a:rPr lang="de-DE" sz="16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Rundschreiben</a:t>
            </a:r>
            <a:r>
              <a:rPr lang="de-DE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de-DE" sz="16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der</a:t>
            </a:r>
            <a:r>
              <a:rPr lang="de-DE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de-DE" sz="16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BaFin</a:t>
            </a:r>
            <a:r>
              <a:rPr lang="de-DE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</a:t>
            </a:r>
          </a:p>
        </p:txBody>
      </p:sp>
      <p:sp>
        <p:nvSpPr>
          <p:cNvPr id="8" name="TextBox 39">
            <a:extLst>
              <a:ext uri="{FF2B5EF4-FFF2-40B4-BE49-F238E27FC236}">
                <a16:creationId xmlns:a16="http://schemas.microsoft.com/office/drawing/2014/main" id="{08F8D0B6-548F-4DFB-AE0D-505B0178D16B}"/>
              </a:ext>
            </a:extLst>
          </p:cNvPr>
          <p:cNvSpPr txBox="1"/>
          <p:nvPr/>
        </p:nvSpPr>
        <p:spPr>
          <a:xfrm>
            <a:off x="624844" y="1721104"/>
            <a:ext cx="404830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solidFill>
                  <a:srgbClr val="002060"/>
                </a:solidFill>
                <a:latin typeface="+mj-lt"/>
                <a:ea typeface="Lato Light" charset="0"/>
                <a:cs typeface="Lato Light" charset="0"/>
              </a:rPr>
              <a:t>Wer</a:t>
            </a:r>
            <a:r>
              <a:rPr lang="en-US" sz="1400" b="1" dirty="0">
                <a:solidFill>
                  <a:srgbClr val="002060"/>
                </a:solidFill>
                <a:latin typeface="+mj-lt"/>
                <a:ea typeface="Lato Light" charset="0"/>
                <a:cs typeface="Lato Light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+mj-lt"/>
                <a:ea typeface="Lato Light" charset="0"/>
                <a:cs typeface="Lato Light" charset="0"/>
              </a:rPr>
              <a:t>stellt</a:t>
            </a:r>
            <a:r>
              <a:rPr lang="en-US" sz="1400" b="1" dirty="0">
                <a:solidFill>
                  <a:srgbClr val="002060"/>
                </a:solidFill>
                <a:latin typeface="+mj-lt"/>
                <a:ea typeface="Lato Light" charset="0"/>
                <a:cs typeface="Lato Light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+mj-lt"/>
                <a:ea typeface="Lato Light" charset="0"/>
                <a:cs typeface="Lato Light" charset="0"/>
              </a:rPr>
              <a:t>diese</a:t>
            </a:r>
            <a:r>
              <a:rPr lang="en-US" sz="1400" b="1" dirty="0">
                <a:solidFill>
                  <a:srgbClr val="002060"/>
                </a:solidFill>
                <a:latin typeface="+mj-lt"/>
                <a:ea typeface="Lato Light" charset="0"/>
                <a:cs typeface="Lato Light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+mj-lt"/>
                <a:ea typeface="Lato Light" charset="0"/>
                <a:cs typeface="Lato Light" charset="0"/>
              </a:rPr>
              <a:t>Anforderungen</a:t>
            </a:r>
            <a:r>
              <a:rPr lang="en-US" sz="1400" b="1" dirty="0">
                <a:solidFill>
                  <a:srgbClr val="002060"/>
                </a:solidFill>
                <a:latin typeface="+mj-lt"/>
                <a:ea typeface="Lato Light" charset="0"/>
                <a:cs typeface="Lato Light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481307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437F4D-B4F6-FD4B-8FFA-36E2C982800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6907" y="6531429"/>
            <a:ext cx="447908" cy="190046"/>
          </a:xfrm>
        </p:spPr>
        <p:txBody>
          <a:bodyPr/>
          <a:lstStyle/>
          <a:p>
            <a:fld id="{2456483D-79A7-2C43-8D75-3922047D67F6}" type="slidenum">
              <a:rPr lang="de-DE" smtClean="0"/>
              <a:t>13</a:t>
            </a:fld>
            <a:endParaRPr lang="de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8FCDA3-3A94-7B41-935F-C6E7FE197AD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49211" y="6531429"/>
            <a:ext cx="812323" cy="200932"/>
          </a:xfrm>
        </p:spPr>
        <p:txBody>
          <a:bodyPr/>
          <a:lstStyle/>
          <a:p>
            <a:fld id="{86825900-94BA-4100-AA58-EEE842A01E16}" type="datetime1">
              <a:rPr lang="de-DE" smtClean="0"/>
              <a:t>26.10.2019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83BE459-5BC7-494A-8177-F770A5C354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Compliance In Code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4F984D82-3EB6-8E46-8724-AB28F1BB352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624845" y="989606"/>
            <a:ext cx="10872062" cy="307777"/>
          </a:xfrm>
        </p:spPr>
        <p:txBody>
          <a:bodyPr anchor="t"/>
          <a:lstStyle/>
          <a:p>
            <a:r>
              <a:rPr lang="de-DE" sz="1400" dirty="0"/>
              <a:t>Moderne Produktentwicklung im regulierten Umfeld</a:t>
            </a:r>
          </a:p>
        </p:txBody>
      </p:sp>
      <p:cxnSp>
        <p:nvCxnSpPr>
          <p:cNvPr id="6" name="Straight Connector 103">
            <a:extLst>
              <a:ext uri="{FF2B5EF4-FFF2-40B4-BE49-F238E27FC236}">
                <a16:creationId xmlns:a16="http://schemas.microsoft.com/office/drawing/2014/main" id="{8A566EB1-0162-40DC-A5B0-48BD70F45DDD}"/>
              </a:ext>
            </a:extLst>
          </p:cNvPr>
          <p:cNvCxnSpPr>
            <a:cxnSpLocks/>
          </p:cNvCxnSpPr>
          <p:nvPr/>
        </p:nvCxnSpPr>
        <p:spPr>
          <a:xfrm flipV="1">
            <a:off x="5692384" y="2738891"/>
            <a:ext cx="0" cy="3341932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fik 8">
            <a:extLst>
              <a:ext uri="{FF2B5EF4-FFF2-40B4-BE49-F238E27FC236}">
                <a16:creationId xmlns:a16="http://schemas.microsoft.com/office/drawing/2014/main" id="{7ADCCBA7-8079-413D-B3AB-0D4ED60306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0780" y="2915044"/>
            <a:ext cx="4909568" cy="2664237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E8B7C2B5-53A4-4AAF-AE76-27A8F8677F6B}"/>
              </a:ext>
            </a:extLst>
          </p:cNvPr>
          <p:cNvSpPr/>
          <p:nvPr/>
        </p:nvSpPr>
        <p:spPr>
          <a:xfrm>
            <a:off x="624845" y="1698038"/>
            <a:ext cx="108720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Zwei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von der </a:t>
            </a:r>
            <a:r>
              <a:rPr lang="en-US" sz="1600" b="1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Bundesanstalt</a:t>
            </a:r>
            <a:r>
              <a:rPr lang="en-US" sz="16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600" b="1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für</a:t>
            </a:r>
            <a:r>
              <a:rPr lang="en-US" sz="16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600" b="1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Finanzdienstleistungsaufsicht</a:t>
            </a:r>
            <a:r>
              <a:rPr lang="en-US" sz="16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(</a:t>
            </a:r>
            <a:r>
              <a:rPr lang="en-US" sz="1600" b="1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BaFin</a:t>
            </a:r>
            <a:r>
              <a:rPr lang="en-US" sz="16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)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herausgegebene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Rundschreiben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definieren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die </a:t>
            </a:r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Anforderungen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an </a:t>
            </a:r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Banken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und </a:t>
            </a:r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Finanzdienstleister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ihre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IT </a:t>
            </a:r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zu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betreiben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und </a:t>
            </a:r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entwickeln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 Die </a:t>
            </a:r>
            <a:r>
              <a:rPr lang="en-US" sz="1600" b="1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MaRisk</a:t>
            </a:r>
            <a:r>
              <a:rPr lang="en-US" sz="16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und </a:t>
            </a:r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ihre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Spezifikationen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in den </a:t>
            </a:r>
            <a:r>
              <a:rPr lang="en-US" sz="16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BAIT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</a:t>
            </a:r>
            <a:endParaRPr lang="de-DE" sz="16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440357AB-9E55-42BE-947B-FFD0097834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800"/>
          <a:stretch/>
        </p:blipFill>
        <p:spPr>
          <a:xfrm>
            <a:off x="1035263" y="2865616"/>
            <a:ext cx="4497301" cy="2713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5386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437F4D-B4F6-FD4B-8FFA-36E2C982800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6907" y="6531429"/>
            <a:ext cx="447908" cy="190046"/>
          </a:xfrm>
        </p:spPr>
        <p:txBody>
          <a:bodyPr/>
          <a:lstStyle/>
          <a:p>
            <a:fld id="{2456483D-79A7-2C43-8D75-3922047D67F6}" type="slidenum">
              <a:rPr lang="de-DE" smtClean="0"/>
              <a:t>14</a:t>
            </a:fld>
            <a:endParaRPr lang="de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8FCDA3-3A94-7B41-935F-C6E7FE197AD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49211" y="6531429"/>
            <a:ext cx="812323" cy="200932"/>
          </a:xfrm>
        </p:spPr>
        <p:txBody>
          <a:bodyPr/>
          <a:lstStyle/>
          <a:p>
            <a:fld id="{86825900-94BA-4100-AA58-EEE842A01E16}" type="datetime1">
              <a:rPr lang="de-DE" smtClean="0"/>
              <a:t>26.10.2019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83BE459-5BC7-494A-8177-F770A5C354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Compliance In Code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4F984D82-3EB6-8E46-8724-AB28F1BB352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624845" y="989606"/>
            <a:ext cx="10872062" cy="307777"/>
          </a:xfrm>
        </p:spPr>
        <p:txBody>
          <a:bodyPr anchor="t"/>
          <a:lstStyle/>
          <a:p>
            <a:r>
              <a:rPr lang="de-DE" sz="1400" dirty="0"/>
              <a:t>Moderne Produktentwicklung im regulierten Umfeld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831DBDAC-2604-4B00-9E87-78416268C1BD}"/>
              </a:ext>
            </a:extLst>
          </p:cNvPr>
          <p:cNvSpPr/>
          <p:nvPr/>
        </p:nvSpPr>
        <p:spPr>
          <a:xfrm>
            <a:off x="624844" y="1698038"/>
            <a:ext cx="108720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Die </a:t>
            </a:r>
            <a:r>
              <a:rPr lang="en-US" sz="1600" b="1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MaRisk</a:t>
            </a:r>
            <a:r>
              <a:rPr lang="en-US" sz="16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und </a:t>
            </a:r>
            <a:r>
              <a:rPr lang="en-US" sz="16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BAIT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umfassen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eine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Vielzahl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von </a:t>
            </a:r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Bereichen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die </a:t>
            </a:r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unmittelbare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Auswirkung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auf die </a:t>
            </a:r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Gesamtarbeitsweise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einer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Tech-</a:t>
            </a:r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Organisation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haben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</a:t>
            </a:r>
            <a:endParaRPr lang="de-DE" sz="16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A91FAB3C-6E38-4FBE-8C03-7FC141C3B82E}"/>
              </a:ext>
            </a:extLst>
          </p:cNvPr>
          <p:cNvSpPr/>
          <p:nvPr/>
        </p:nvSpPr>
        <p:spPr>
          <a:xfrm>
            <a:off x="624844" y="2476306"/>
            <a:ext cx="470860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Wie</a:t>
            </a:r>
          </a:p>
          <a:p>
            <a:endParaRPr lang="de-DE" sz="16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IT Organisationsstruktur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Reporting Lines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2">
                    <a:lumMod val="7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Arbeitsweisen (Agile vs. </a:t>
            </a:r>
            <a:r>
              <a:rPr lang="de-DE" sz="1600" dirty="0" err="1">
                <a:solidFill>
                  <a:schemeClr val="bg2">
                    <a:lumMod val="7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Waterfall</a:t>
            </a:r>
            <a:r>
              <a:rPr lang="de-DE" sz="1600" dirty="0">
                <a:solidFill>
                  <a:schemeClr val="bg2">
                    <a:lumMod val="7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vs. </a:t>
            </a:r>
            <a:r>
              <a:rPr lang="de-DE" altLang="ja-JP" sz="1600" dirty="0">
                <a:solidFill>
                  <a:schemeClr val="bg2">
                    <a:lumMod val="7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¯\_(</a:t>
            </a:r>
            <a:r>
              <a:rPr lang="ja-JP" altLang="de-DE" sz="1600" dirty="0">
                <a:solidFill>
                  <a:schemeClr val="bg2">
                    <a:lumMod val="7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ツ</a:t>
            </a:r>
            <a:r>
              <a:rPr lang="de-DE" altLang="ja-JP" sz="1600" dirty="0">
                <a:solidFill>
                  <a:schemeClr val="bg2">
                    <a:lumMod val="7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)_/¯</a:t>
            </a:r>
            <a:r>
              <a:rPr lang="de-DE" sz="1600" dirty="0">
                <a:solidFill>
                  <a:schemeClr val="bg2">
                    <a:lumMod val="7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Coding Standards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Testvorgaben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Secure Coding / S-SDLC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Änderungsprozesse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Build</a:t>
            </a:r>
            <a:r>
              <a:rPr lang="de-DE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-Prozesse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Integrität von </a:t>
            </a:r>
            <a:r>
              <a:rPr lang="de-DE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Build</a:t>
            </a:r>
            <a:r>
              <a:rPr lang="de-DE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Assets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Freigabeprozesse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Abnahmeprozesse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Backup &amp; Restore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A7149EAC-CD46-44E7-A8EE-D4BE32F3399D}"/>
              </a:ext>
            </a:extLst>
          </p:cNvPr>
          <p:cNvSpPr/>
          <p:nvPr/>
        </p:nvSpPr>
        <p:spPr>
          <a:xfrm>
            <a:off x="6194303" y="2470221"/>
            <a:ext cx="470860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sz="16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endParaRPr lang="de-DE" sz="16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High </a:t>
            </a:r>
            <a:r>
              <a:rPr lang="de-DE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Availability</a:t>
            </a:r>
            <a:endParaRPr lang="de-DE" sz="16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Monitoring &amp; </a:t>
            </a:r>
            <a:r>
              <a:rPr lang="de-DE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Alerting</a:t>
            </a:r>
            <a:endParaRPr lang="de-DE" sz="16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Bereitschaftsdienste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Incident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Runbooks</a:t>
            </a:r>
            <a:endParaRPr lang="de-DE" sz="16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Notfallpläne &amp; </a:t>
            </a:r>
            <a:r>
              <a:rPr lang="de-DE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Firedrills</a:t>
            </a:r>
            <a:endParaRPr lang="de-DE" sz="16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Patch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Configuration</a:t>
            </a:r>
            <a:r>
              <a:rPr lang="de-DE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Audit Trails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Identity &amp; Access Management &amp; Control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Risikoanalysen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Exit-Strategien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48D9DA3A-BE2B-47E1-A4A4-D81B01E1F8D3}"/>
              </a:ext>
            </a:extLst>
          </p:cNvPr>
          <p:cNvSpPr/>
          <p:nvPr/>
        </p:nvSpPr>
        <p:spPr>
          <a:xfrm>
            <a:off x="10791828" y="5721855"/>
            <a:ext cx="61385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tbc</a:t>
            </a:r>
            <a:r>
              <a:rPr lang="de-DE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676990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1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9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437F4D-B4F6-FD4B-8FFA-36E2C982800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6907" y="6531429"/>
            <a:ext cx="447908" cy="190046"/>
          </a:xfrm>
        </p:spPr>
        <p:txBody>
          <a:bodyPr/>
          <a:lstStyle/>
          <a:p>
            <a:fld id="{2456483D-79A7-2C43-8D75-3922047D67F6}" type="slidenum">
              <a:rPr lang="de-DE" smtClean="0"/>
              <a:t>15</a:t>
            </a:fld>
            <a:endParaRPr lang="de-DE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83BE459-5BC7-494A-8177-F770A5C354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Compliance In Code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4F984D82-3EB6-8E46-8724-AB28F1BB352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624845" y="989606"/>
            <a:ext cx="10872062" cy="307777"/>
          </a:xfrm>
        </p:spPr>
        <p:txBody>
          <a:bodyPr anchor="t"/>
          <a:lstStyle/>
          <a:p>
            <a:r>
              <a:rPr lang="de-DE" sz="1400" dirty="0"/>
              <a:t>Moderne Produktentwicklung im regulierten Umfeld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EB206992-CF56-468E-ADA6-8FBB230D0DDA}"/>
              </a:ext>
            </a:extLst>
          </p:cNvPr>
          <p:cNvSpPr/>
          <p:nvPr/>
        </p:nvSpPr>
        <p:spPr>
          <a:xfrm>
            <a:off x="624845" y="1698038"/>
            <a:ext cx="1087206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Die </a:t>
            </a:r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Einhaltung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dieser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Anforderungen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– </a:t>
            </a:r>
            <a:r>
              <a:rPr lang="en-US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Compliance!</a:t>
            </a:r>
            <a:r>
              <a:rPr lang="en-US" sz="1600" b="1" i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-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wird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in </a:t>
            </a:r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Banken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durch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eine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6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Interne und </a:t>
            </a:r>
            <a:r>
              <a:rPr lang="en-US" sz="1600" b="1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Externe</a:t>
            </a:r>
            <a:r>
              <a:rPr lang="en-US" sz="16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Revision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im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Rahmen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von Audits </a:t>
            </a:r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überprüft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</a:t>
            </a:r>
          </a:p>
          <a:p>
            <a:endParaRPr lang="en-US" sz="16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Das </a:t>
            </a:r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ist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in den </a:t>
            </a:r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genannten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Gesetzen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und </a:t>
            </a:r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Rundschreiben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der </a:t>
            </a:r>
            <a:r>
              <a:rPr lang="en-US" sz="1600" b="1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BaFin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geregelt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 </a:t>
            </a:r>
            <a:endParaRPr lang="de-DE" sz="16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0839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64DE034B-91EA-44BF-B4AF-0BE38CF8BD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245" y="2529710"/>
            <a:ext cx="5557838" cy="340042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437F4D-B4F6-FD4B-8FFA-36E2C982800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6907" y="6531429"/>
            <a:ext cx="447908" cy="190046"/>
          </a:xfrm>
        </p:spPr>
        <p:txBody>
          <a:bodyPr/>
          <a:lstStyle/>
          <a:p>
            <a:fld id="{2456483D-79A7-2C43-8D75-3922047D67F6}" type="slidenum">
              <a:rPr lang="de-DE" smtClean="0"/>
              <a:t>16</a:t>
            </a:fld>
            <a:endParaRPr lang="de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8FCDA3-3A94-7B41-935F-C6E7FE197AD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49211" y="6531429"/>
            <a:ext cx="812323" cy="200932"/>
          </a:xfrm>
        </p:spPr>
        <p:txBody>
          <a:bodyPr/>
          <a:lstStyle/>
          <a:p>
            <a:fld id="{86825900-94BA-4100-AA58-EEE842A01E16}" type="datetime1">
              <a:rPr lang="de-DE" smtClean="0"/>
              <a:t>26.10.2019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83BE459-5BC7-494A-8177-F770A5C354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Compliance In Code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ED2EA275-A5C4-4FCC-A243-224F7CCCEF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125600">
            <a:off x="4322619" y="3998267"/>
            <a:ext cx="4299187" cy="3322099"/>
          </a:xfrm>
          <a:prstGeom prst="rect">
            <a:avLst/>
          </a:prstGeom>
        </p:spPr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id="{4F984D82-3EB6-8E46-8724-AB28F1BB352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624845" y="989606"/>
            <a:ext cx="10872062" cy="307777"/>
          </a:xfrm>
        </p:spPr>
        <p:txBody>
          <a:bodyPr anchor="t"/>
          <a:lstStyle/>
          <a:p>
            <a:r>
              <a:rPr lang="de-DE" sz="1400" dirty="0"/>
              <a:t>Moderne Produktentwicklung im regulierten Umfeld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825D289D-CE12-4F58-8E4D-03912D3D35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91912">
            <a:off x="665347" y="3871315"/>
            <a:ext cx="4642338" cy="2047132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1959B94-DD25-45B6-8F9E-54FA56C8417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150" t="4093" r="11232" b="4862"/>
          <a:stretch/>
        </p:blipFill>
        <p:spPr>
          <a:xfrm>
            <a:off x="4493887" y="3818792"/>
            <a:ext cx="1359878" cy="1840524"/>
          </a:xfrm>
          <a:prstGeom prst="rect">
            <a:avLst/>
          </a:prstGeom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EB206992-CF56-468E-ADA6-8FBB230D0DDA}"/>
              </a:ext>
            </a:extLst>
          </p:cNvPr>
          <p:cNvSpPr/>
          <p:nvPr/>
        </p:nvSpPr>
        <p:spPr>
          <a:xfrm>
            <a:off x="624845" y="1685338"/>
            <a:ext cx="113199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Im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Rahmen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der </a:t>
            </a:r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jeweiligen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Audits </a:t>
            </a:r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kommt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es in der Regel </a:t>
            </a:r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zu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Gap-</a:t>
            </a:r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Analysen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Interviews und                           </a:t>
            </a:r>
            <a:r>
              <a:rPr lang="en-US" sz="16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!</a:t>
            </a:r>
            <a:endParaRPr lang="de-DE" sz="16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753789D6-E7A6-43A0-9F5B-718DB3EBDA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21276" y="2906154"/>
            <a:ext cx="2647536" cy="2647536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4BA470F1-F446-4448-A442-0AA4B592ED4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23614"/>
          <a:stretch/>
        </p:blipFill>
        <p:spPr>
          <a:xfrm>
            <a:off x="8502522" y="1756768"/>
            <a:ext cx="1609969" cy="322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4664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437F4D-B4F6-FD4B-8FFA-36E2C982800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6907" y="6531429"/>
            <a:ext cx="447908" cy="190046"/>
          </a:xfrm>
        </p:spPr>
        <p:txBody>
          <a:bodyPr/>
          <a:lstStyle/>
          <a:p>
            <a:fld id="{2456483D-79A7-2C43-8D75-3922047D67F6}" type="slidenum">
              <a:rPr lang="de-DE" smtClean="0"/>
              <a:t>17</a:t>
            </a:fld>
            <a:endParaRPr lang="de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8FCDA3-3A94-7B41-935F-C6E7FE197AD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49211" y="6531429"/>
            <a:ext cx="812323" cy="200932"/>
          </a:xfrm>
        </p:spPr>
        <p:txBody>
          <a:bodyPr/>
          <a:lstStyle/>
          <a:p>
            <a:fld id="{86825900-94BA-4100-AA58-EEE842A01E16}" type="datetime1">
              <a:rPr lang="de-DE" smtClean="0"/>
              <a:t>26.10.2019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83BE459-5BC7-494A-8177-F770A5C354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Compliance In Code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4F984D82-3EB6-8E46-8724-AB28F1BB352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624845" y="989606"/>
            <a:ext cx="10872062" cy="307777"/>
          </a:xfrm>
        </p:spPr>
        <p:txBody>
          <a:bodyPr anchor="t"/>
          <a:lstStyle/>
          <a:p>
            <a:r>
              <a:rPr lang="de-DE" sz="1400" dirty="0"/>
              <a:t>Moderne Produktentwicklung im regulierten Umfeld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F3FE5DF-1FF1-47D3-991D-45C070C5F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446" y="1345799"/>
            <a:ext cx="9097108" cy="4946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9615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 18">
            <a:extLst>
              <a:ext uri="{FF2B5EF4-FFF2-40B4-BE49-F238E27FC236}">
                <a16:creationId xmlns:a16="http://schemas.microsoft.com/office/drawing/2014/main" id="{5E6EF9BB-4106-4AAB-B00C-E58AFE28B150}"/>
              </a:ext>
            </a:extLst>
          </p:cNvPr>
          <p:cNvSpPr/>
          <p:nvPr/>
        </p:nvSpPr>
        <p:spPr>
          <a:xfrm>
            <a:off x="3848010" y="3324646"/>
            <a:ext cx="73481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“D</a:t>
            </a:r>
            <a:r>
              <a:rPr lang="en-US" sz="1600" i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ennis, der </a:t>
            </a:r>
            <a:r>
              <a:rPr lang="en-US" sz="1600" i="1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wahre</a:t>
            </a:r>
            <a:r>
              <a:rPr lang="en-US" sz="1600" i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600" i="1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Grund</a:t>
            </a:r>
            <a:r>
              <a:rPr lang="en-US" sz="1600" i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US" sz="1600" i="1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warum</a:t>
            </a:r>
            <a:r>
              <a:rPr lang="en-US" sz="1600" i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die </a:t>
            </a:r>
            <a:r>
              <a:rPr lang="en-US" sz="1600" i="1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mit</a:t>
            </a:r>
            <a:r>
              <a:rPr lang="en-US" sz="1600" i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600" i="1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ihren</a:t>
            </a:r>
            <a:r>
              <a:rPr lang="en-US" sz="1600" i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600" i="1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Checklisten</a:t>
            </a:r>
            <a:r>
              <a:rPr lang="en-US" sz="1600" i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600" i="1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kommen</a:t>
            </a:r>
            <a:r>
              <a:rPr lang="en-US" sz="1600" i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600" i="1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ist</a:t>
            </a:r>
            <a:r>
              <a:rPr lang="en-US" sz="1600" i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US" sz="1600" i="1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weil</a:t>
            </a:r>
            <a:r>
              <a:rPr lang="en-US" sz="1600" i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600" i="1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Banken</a:t>
            </a:r>
            <a:r>
              <a:rPr lang="en-US" sz="1600" i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in der Regel </a:t>
            </a:r>
            <a:r>
              <a:rPr lang="en-US" sz="1600" i="1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nicht</a:t>
            </a:r>
            <a:r>
              <a:rPr lang="en-US" sz="1600" i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600" i="1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wissen</a:t>
            </a:r>
            <a:r>
              <a:rPr lang="en-US" sz="1600" i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US" sz="1600" i="1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wie</a:t>
            </a:r>
            <a:r>
              <a:rPr lang="en-US" sz="1600" i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man Tech </a:t>
            </a:r>
            <a:r>
              <a:rPr lang="en-US" sz="1600" i="1" u="sng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richtig</a:t>
            </a:r>
            <a:r>
              <a:rPr lang="en-US" sz="1600" i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600" i="1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macht</a:t>
            </a:r>
            <a:r>
              <a:rPr lang="en-US" sz="1600" i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! “</a:t>
            </a:r>
            <a:endParaRPr lang="de-DE" sz="1600" i="1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437F4D-B4F6-FD4B-8FFA-36E2C982800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6907" y="6531429"/>
            <a:ext cx="447908" cy="190046"/>
          </a:xfrm>
        </p:spPr>
        <p:txBody>
          <a:bodyPr/>
          <a:lstStyle/>
          <a:p>
            <a:fld id="{2456483D-79A7-2C43-8D75-3922047D67F6}" type="slidenum">
              <a:rPr lang="de-DE" smtClean="0"/>
              <a:t>18</a:t>
            </a:fld>
            <a:endParaRPr lang="de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8FCDA3-3A94-7B41-935F-C6E7FE197AD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49211" y="6531429"/>
            <a:ext cx="812323" cy="200932"/>
          </a:xfrm>
        </p:spPr>
        <p:txBody>
          <a:bodyPr/>
          <a:lstStyle/>
          <a:p>
            <a:fld id="{86825900-94BA-4100-AA58-EEE842A01E16}" type="datetime1">
              <a:rPr lang="de-DE" smtClean="0"/>
              <a:t>26.10.2019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83BE459-5BC7-494A-8177-F770A5C354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Compliance In Code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4F984D82-3EB6-8E46-8724-AB28F1BB352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624845" y="989606"/>
            <a:ext cx="10872062" cy="307777"/>
          </a:xfrm>
        </p:spPr>
        <p:txBody>
          <a:bodyPr anchor="t"/>
          <a:lstStyle/>
          <a:p>
            <a:r>
              <a:rPr lang="de-DE" sz="1400" dirty="0"/>
              <a:t>Moderne Produktentwicklung im regulierten Umfeld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053A43E-42AC-49E0-9A23-AEECE56653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90" t="9253" r="68480" b="50000"/>
          <a:stretch/>
        </p:blipFill>
        <p:spPr>
          <a:xfrm>
            <a:off x="1909893" y="2635095"/>
            <a:ext cx="1759928" cy="1963879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A10FE548-4EBC-41DB-9B2C-1E762AEDD6C5}"/>
              </a:ext>
            </a:extLst>
          </p:cNvPr>
          <p:cNvSpPr/>
          <p:nvPr/>
        </p:nvSpPr>
        <p:spPr>
          <a:xfrm>
            <a:off x="1909894" y="4598974"/>
            <a:ext cx="17599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Andreas Bittner, COO </a:t>
            </a:r>
          </a:p>
          <a:p>
            <a:pPr algn="ctr"/>
            <a:r>
              <a:rPr lang="en-US" sz="10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solarisBank AG</a:t>
            </a:r>
            <a:endParaRPr lang="de-DE" sz="10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823FCD1E-32C4-4A25-A347-79EE0CE77F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3008" y="2069611"/>
            <a:ext cx="675736" cy="113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583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437F4D-B4F6-FD4B-8FFA-36E2C982800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6907" y="6531429"/>
            <a:ext cx="447908" cy="190046"/>
          </a:xfrm>
        </p:spPr>
        <p:txBody>
          <a:bodyPr/>
          <a:lstStyle/>
          <a:p>
            <a:fld id="{2456483D-79A7-2C43-8D75-3922047D67F6}" type="slidenum">
              <a:rPr lang="de-DE" smtClean="0"/>
              <a:t>19</a:t>
            </a:fld>
            <a:endParaRPr lang="de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8FCDA3-3A94-7B41-935F-C6E7FE197AD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49211" y="6531429"/>
            <a:ext cx="812323" cy="200932"/>
          </a:xfrm>
        </p:spPr>
        <p:txBody>
          <a:bodyPr/>
          <a:lstStyle/>
          <a:p>
            <a:fld id="{86825900-94BA-4100-AA58-EEE842A01E16}" type="datetime1">
              <a:rPr lang="de-DE" smtClean="0"/>
              <a:t>26.10.2019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83BE459-5BC7-494A-8177-F770A5C354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Compliance In Code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4F984D82-3EB6-8E46-8724-AB28F1BB352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624845" y="989606"/>
            <a:ext cx="10872062" cy="307777"/>
          </a:xfrm>
        </p:spPr>
        <p:txBody>
          <a:bodyPr anchor="t"/>
          <a:lstStyle/>
          <a:p>
            <a:r>
              <a:rPr lang="de-DE" sz="1400" dirty="0"/>
              <a:t>Moderne Produktentwicklung im regulierten Umfeld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823FCD1E-32C4-4A25-A347-79EE0CE77F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2036" y="2069611"/>
            <a:ext cx="675736" cy="1130968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29F7ACFB-7B19-42E2-9E96-E0FAE9F7B861}"/>
              </a:ext>
            </a:extLst>
          </p:cNvPr>
          <p:cNvSpPr/>
          <p:nvPr/>
        </p:nvSpPr>
        <p:spPr>
          <a:xfrm>
            <a:off x="846220" y="2334983"/>
            <a:ext cx="456986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MASTERPLAN</a:t>
            </a:r>
          </a:p>
          <a:p>
            <a:endParaRPr lang="en-US" sz="1600" b="1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       </a:t>
            </a:r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Positiv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bleiben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!</a:t>
            </a:r>
          </a:p>
          <a:p>
            <a:endParaRPr lang="en-US" sz="16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r>
              <a:rPr lang="en-US" sz="16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       </a:t>
            </a:r>
            <a:r>
              <a:rPr lang="en-US" sz="1600" b="1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Alles</a:t>
            </a:r>
            <a:r>
              <a:rPr lang="en-US" sz="16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600" b="1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richtig</a:t>
            </a:r>
            <a:r>
              <a:rPr lang="en-US" sz="16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600" b="1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machen</a:t>
            </a:r>
            <a:r>
              <a:rPr lang="en-US" sz="16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in Tech</a:t>
            </a:r>
            <a:br>
              <a:rPr lang="en-US" sz="16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endParaRPr lang="en-US" sz="1600" b="1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       </a:t>
            </a:r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Kein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Hassle </a:t>
            </a:r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haben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mit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Auditoren</a:t>
            </a:r>
            <a:endParaRPr lang="de-DE" sz="16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9AA7ABCA-6100-4E29-8660-F7C9112D04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878" y="2752671"/>
            <a:ext cx="447908" cy="447908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73F86001-2F3E-401C-8333-B8AAC1AB92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878" y="3259373"/>
            <a:ext cx="447908" cy="447908"/>
          </a:xfrm>
          <a:prstGeom prst="rect">
            <a:avLst/>
          </a:prstGeom>
        </p:spPr>
      </p:pic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CD8B4FBA-1D0C-42CA-920C-9BF05D70C107}"/>
              </a:ext>
            </a:extLst>
          </p:cNvPr>
          <p:cNvGrpSpPr/>
          <p:nvPr/>
        </p:nvGrpSpPr>
        <p:grpSpPr>
          <a:xfrm>
            <a:off x="7397706" y="2339761"/>
            <a:ext cx="4430879" cy="3539430"/>
            <a:chOff x="7397706" y="2339761"/>
            <a:chExt cx="4430879" cy="3539430"/>
          </a:xfrm>
        </p:grpSpPr>
        <p:grpSp>
          <p:nvGrpSpPr>
            <p:cNvPr id="24" name="Gruppieren 23">
              <a:extLst>
                <a:ext uri="{FF2B5EF4-FFF2-40B4-BE49-F238E27FC236}">
                  <a16:creationId xmlns:a16="http://schemas.microsoft.com/office/drawing/2014/main" id="{E071BEC6-1093-4F15-9A1E-A7405DE5C69B}"/>
                </a:ext>
              </a:extLst>
            </p:cNvPr>
            <p:cNvGrpSpPr/>
            <p:nvPr/>
          </p:nvGrpSpPr>
          <p:grpSpPr>
            <a:xfrm>
              <a:off x="7397706" y="2339761"/>
              <a:ext cx="4430879" cy="3539430"/>
              <a:chOff x="7397706" y="2339761"/>
              <a:chExt cx="4430879" cy="3539430"/>
            </a:xfrm>
          </p:grpSpPr>
          <p:sp>
            <p:nvSpPr>
              <p:cNvPr id="14" name="Rechteck 13">
                <a:extLst>
                  <a:ext uri="{FF2B5EF4-FFF2-40B4-BE49-F238E27FC236}">
                    <a16:creationId xmlns:a16="http://schemas.microsoft.com/office/drawing/2014/main" id="{8F91F6C9-961C-48A3-BC37-71D721AF32FD}"/>
                  </a:ext>
                </a:extLst>
              </p:cNvPr>
              <p:cNvSpPr/>
              <p:nvPr/>
            </p:nvSpPr>
            <p:spPr>
              <a:xfrm>
                <a:off x="7397706" y="2339761"/>
                <a:ext cx="4430879" cy="35394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600" b="1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KOMPLIKATIONEN</a:t>
                </a:r>
              </a:p>
              <a:p>
                <a:endParaRPr lang="en-US" sz="16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endParaRPr>
              </a:p>
              <a:p>
                <a:r>
                  <a:rPr lang="en-US" sz="1600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        Die </a:t>
                </a:r>
                <a:r>
                  <a:rPr lang="en-US" sz="1600" b="1" dirty="0" err="1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MaRisk</a:t>
                </a:r>
                <a:r>
                  <a:rPr lang="en-US" sz="1600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 und </a:t>
                </a:r>
                <a:r>
                  <a:rPr lang="en-US" sz="1600" b="1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BAIT</a:t>
                </a:r>
                <a:r>
                  <a:rPr lang="en-US" sz="1600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 </a:t>
                </a:r>
                <a:r>
                  <a:rPr lang="en-US" sz="1600" dirty="0" err="1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zugrundeliegenden</a:t>
                </a:r>
                <a:r>
                  <a:rPr lang="en-US" sz="1600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 </a:t>
                </a:r>
                <a:br>
                  <a:rPr lang="en-US" sz="1600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</a:br>
                <a:r>
                  <a:rPr lang="en-US" sz="1600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        </a:t>
                </a:r>
                <a:r>
                  <a:rPr lang="en-US" sz="1600" dirty="0" err="1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Annahmen</a:t>
                </a:r>
                <a:r>
                  <a:rPr lang="en-US" sz="1600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 </a:t>
                </a:r>
                <a:r>
                  <a:rPr lang="en-US" sz="1600" dirty="0" err="1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kommen</a:t>
                </a:r>
                <a:r>
                  <a:rPr lang="en-US" sz="1600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 </a:t>
                </a:r>
                <a:r>
                  <a:rPr lang="en-US" sz="1600" dirty="0" err="1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aus</a:t>
                </a:r>
                <a:r>
                  <a:rPr lang="en-US" sz="1600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 </a:t>
                </a:r>
                <a:r>
                  <a:rPr lang="en-US" sz="1600" dirty="0" err="1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einer</a:t>
                </a:r>
                <a:r>
                  <a:rPr lang="en-US" sz="1600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 Zeit </a:t>
                </a:r>
                <a:r>
                  <a:rPr lang="en-US" sz="1600" dirty="0" err="1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vor</a:t>
                </a:r>
                <a:r>
                  <a:rPr lang="en-US" sz="1600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 </a:t>
                </a:r>
                <a:br>
                  <a:rPr lang="en-US" sz="1600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</a:br>
                <a:r>
                  <a:rPr lang="en-US" sz="1600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        DevOps &amp; </a:t>
                </a:r>
                <a:r>
                  <a:rPr lang="en-US" sz="1600" dirty="0" err="1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Agilen</a:t>
                </a:r>
                <a:r>
                  <a:rPr lang="en-US" sz="1600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 </a:t>
                </a:r>
                <a:r>
                  <a:rPr lang="en-US" sz="1600" dirty="0" err="1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Arbeitsweisen</a:t>
                </a:r>
                <a:r>
                  <a:rPr lang="en-US" sz="1600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.</a:t>
                </a:r>
              </a:p>
              <a:p>
                <a:br>
                  <a:rPr lang="en-US" sz="1600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</a:br>
                <a:r>
                  <a:rPr lang="en-US" sz="1600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        Die </a:t>
                </a:r>
                <a:r>
                  <a:rPr lang="en-US" sz="1600" dirty="0" err="1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Anforderungen</a:t>
                </a:r>
                <a:r>
                  <a:rPr lang="en-US" sz="1600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 </a:t>
                </a:r>
                <a:r>
                  <a:rPr lang="en-US" sz="1600" dirty="0" err="1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sind</a:t>
                </a:r>
                <a:r>
                  <a:rPr lang="en-US" sz="1600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 </a:t>
                </a:r>
                <a:r>
                  <a:rPr lang="en-US" sz="1600" dirty="0" err="1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sehr</a:t>
                </a:r>
                <a:r>
                  <a:rPr lang="en-US" sz="1600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 </a:t>
                </a:r>
                <a:r>
                  <a:rPr lang="en-US" sz="1600" dirty="0" err="1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generisch</a:t>
                </a:r>
                <a:r>
                  <a:rPr lang="en-US" sz="1600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. </a:t>
                </a:r>
                <a:br>
                  <a:rPr lang="en-US" sz="1600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</a:br>
                <a:r>
                  <a:rPr lang="en-US" sz="1600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        Das </a:t>
                </a:r>
                <a:r>
                  <a:rPr lang="en-US" sz="1600" dirty="0" err="1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gibt</a:t>
                </a:r>
                <a:r>
                  <a:rPr lang="en-US" sz="1600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 </a:t>
                </a:r>
                <a:r>
                  <a:rPr lang="en-US" sz="1600" dirty="0" err="1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Raum</a:t>
                </a:r>
                <a:r>
                  <a:rPr lang="en-US" sz="1600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 </a:t>
                </a:r>
                <a:r>
                  <a:rPr lang="en-US" sz="1600" dirty="0" err="1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für</a:t>
                </a:r>
                <a:r>
                  <a:rPr lang="en-US" sz="1600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 </a:t>
                </a:r>
                <a:r>
                  <a:rPr lang="en-US" sz="1600" dirty="0" err="1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Kreativität</a:t>
                </a:r>
                <a:r>
                  <a:rPr lang="en-US" sz="1600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 in der </a:t>
                </a:r>
                <a:br>
                  <a:rPr lang="en-US" sz="1600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</a:br>
                <a:r>
                  <a:rPr lang="en-US" sz="1600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        </a:t>
                </a:r>
                <a:r>
                  <a:rPr lang="en-US" sz="1600" dirty="0" err="1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Umsetzung</a:t>
                </a:r>
                <a:r>
                  <a:rPr lang="en-US" sz="1600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, </a:t>
                </a:r>
                <a:r>
                  <a:rPr lang="en-US" sz="1600" dirty="0" err="1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aber</a:t>
                </a:r>
                <a:r>
                  <a:rPr lang="en-US" sz="1600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 je </a:t>
                </a:r>
                <a:r>
                  <a:rPr lang="en-US" sz="1600" dirty="0" err="1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nach</a:t>
                </a:r>
                <a:r>
                  <a:rPr lang="en-US" sz="1600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 Auditor </a:t>
                </a:r>
                <a:r>
                  <a:rPr lang="en-US" sz="1600" dirty="0" err="1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auch</a:t>
                </a:r>
                <a:r>
                  <a:rPr lang="en-US" sz="1600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 </a:t>
                </a:r>
                <a:r>
                  <a:rPr lang="en-US" sz="1600" dirty="0" err="1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für</a:t>
                </a:r>
                <a:r>
                  <a:rPr lang="en-US" sz="1600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 </a:t>
                </a:r>
                <a:br>
                  <a:rPr lang="en-US" sz="1600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</a:br>
                <a:r>
                  <a:rPr lang="en-US" sz="1600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        </a:t>
                </a:r>
                <a:r>
                  <a:rPr lang="en-US" sz="1600" dirty="0" err="1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Diskussionen</a:t>
                </a:r>
                <a:r>
                  <a:rPr lang="en-US" sz="1600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.</a:t>
                </a:r>
              </a:p>
              <a:p>
                <a:endParaRPr lang="en-US" sz="16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endParaRPr>
              </a:p>
              <a:p>
                <a:r>
                  <a:rPr lang="en-US" sz="1600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        Die </a:t>
                </a:r>
                <a:r>
                  <a:rPr lang="en-US" sz="1600" dirty="0" err="1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nehmen’s</a:t>
                </a:r>
                <a:r>
                  <a:rPr lang="en-US" sz="1600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 </a:t>
                </a:r>
                <a:r>
                  <a:rPr lang="en-US" sz="1600" dirty="0" err="1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echt</a:t>
                </a:r>
                <a:r>
                  <a:rPr lang="en-US" sz="1600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 </a:t>
                </a:r>
                <a:r>
                  <a:rPr lang="en-US" sz="1600" dirty="0" err="1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genau</a:t>
                </a:r>
                <a:r>
                  <a:rPr lang="en-US" sz="1600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6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6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endParaRPr>
              </a:p>
            </p:txBody>
          </p:sp>
          <p:pic>
            <p:nvPicPr>
              <p:cNvPr id="22" name="Grafik 21">
                <a:extLst>
                  <a:ext uri="{FF2B5EF4-FFF2-40B4-BE49-F238E27FC236}">
                    <a16:creationId xmlns:a16="http://schemas.microsoft.com/office/drawing/2014/main" id="{5C3A3896-78EA-4C9C-9F95-84E39A5D38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415288" y="3010576"/>
                <a:ext cx="447909" cy="447909"/>
              </a:xfrm>
              <a:prstGeom prst="rect">
                <a:avLst/>
              </a:prstGeom>
            </p:spPr>
          </p:pic>
          <p:pic>
            <p:nvPicPr>
              <p:cNvPr id="23" name="Grafik 22">
                <a:extLst>
                  <a:ext uri="{FF2B5EF4-FFF2-40B4-BE49-F238E27FC236}">
                    <a16:creationId xmlns:a16="http://schemas.microsoft.com/office/drawing/2014/main" id="{686AF0AA-9A97-4E4F-9A38-0CEDC66551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415288" y="4010082"/>
                <a:ext cx="447909" cy="447909"/>
              </a:xfrm>
              <a:prstGeom prst="rect">
                <a:avLst/>
              </a:prstGeom>
            </p:spPr>
          </p:pic>
        </p:grpSp>
        <p:pic>
          <p:nvPicPr>
            <p:cNvPr id="25" name="Grafik 24">
              <a:extLst>
                <a:ext uri="{FF2B5EF4-FFF2-40B4-BE49-F238E27FC236}">
                  <a16:creationId xmlns:a16="http://schemas.microsoft.com/office/drawing/2014/main" id="{CEF923C0-5290-4CCB-8E05-951A73C1C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15288" y="4982122"/>
              <a:ext cx="447909" cy="447909"/>
            </a:xfrm>
            <a:prstGeom prst="rect">
              <a:avLst/>
            </a:prstGeom>
          </p:spPr>
        </p:pic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F6858FF7-5703-4932-9F18-757079F587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187" y="3761573"/>
            <a:ext cx="447908" cy="447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99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437F4D-B4F6-FD4B-8FFA-36E2C982800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6907" y="6531429"/>
            <a:ext cx="447908" cy="190046"/>
          </a:xfrm>
        </p:spPr>
        <p:txBody>
          <a:bodyPr/>
          <a:lstStyle/>
          <a:p>
            <a:fld id="{2456483D-79A7-2C43-8D75-3922047D67F6}" type="slidenum">
              <a:rPr lang="de-DE" smtClean="0"/>
              <a:t>2</a:t>
            </a:fld>
            <a:endParaRPr lang="de-D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8FCDA3-3A94-7B41-935F-C6E7FE197AD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49211" y="6531429"/>
            <a:ext cx="812323" cy="200932"/>
          </a:xfrm>
        </p:spPr>
        <p:txBody>
          <a:bodyPr/>
          <a:lstStyle/>
          <a:p>
            <a:fld id="{86825900-94BA-4100-AA58-EEE842A01E16}" type="datetime1">
              <a:rPr lang="de-DE" smtClean="0"/>
              <a:t>26.10.2019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83BE459-5BC7-494A-8177-F770A5C354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Hi! </a:t>
            </a:r>
            <a:r>
              <a:rPr lang="de-DE" dirty="0">
                <a:sym typeface="Wingdings" panose="05000000000000000000" pitchFamily="2" charset="2"/>
              </a:rPr>
              <a:t> Ich bin Dennis..!</a:t>
            </a:r>
            <a:endParaRPr lang="de-DE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4F984D82-3EB6-8E46-8724-AB28F1BB352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624845" y="989606"/>
            <a:ext cx="10872062" cy="307777"/>
          </a:xfrm>
        </p:spPr>
        <p:txBody>
          <a:bodyPr anchor="t"/>
          <a:lstStyle/>
          <a:p>
            <a:r>
              <a:rPr lang="de-DE" sz="1400" dirty="0"/>
              <a:t>Speaker</a:t>
            </a:r>
          </a:p>
        </p:txBody>
      </p:sp>
      <p:sp>
        <p:nvSpPr>
          <p:cNvPr id="9" name="Subtitle 5">
            <a:extLst>
              <a:ext uri="{FF2B5EF4-FFF2-40B4-BE49-F238E27FC236}">
                <a16:creationId xmlns:a16="http://schemas.microsoft.com/office/drawing/2014/main" id="{2954BC22-9F75-4728-A621-4AFE0886B1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0475" y="1937798"/>
            <a:ext cx="2642591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Sailec" pitchFamily="2" charset="77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Sailec" pitchFamily="2" charset="77"/>
                <a:ea typeface="Lato Light" panose="020F0502020204030203" pitchFamily="34" charset="0"/>
                <a:cs typeface="Lato Light" panose="020F0502020204030203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9pPr>
          </a:lstStyle>
          <a:p>
            <a:pPr algn="r">
              <a:lnSpc>
                <a:spcPct val="100000"/>
              </a:lnSpc>
              <a:buNone/>
            </a:pPr>
            <a:r>
              <a:rPr lang="en-GB" altLang="de-DE" sz="1600" b="1" dirty="0">
                <a:solidFill>
                  <a:schemeClr val="bg2">
                    <a:lumMod val="25000"/>
                  </a:schemeClr>
                </a:solidFill>
                <a:ea typeface="Lato Medium" panose="020F0502020204030203" pitchFamily="34" charset="77"/>
                <a:cs typeface="Lato Medium" panose="020F0502020204030203" pitchFamily="34" charset="77"/>
              </a:rPr>
              <a:t>Name</a:t>
            </a:r>
          </a:p>
          <a:p>
            <a:pPr algn="r">
              <a:lnSpc>
                <a:spcPct val="100000"/>
              </a:lnSpc>
              <a:buNone/>
            </a:pPr>
            <a:r>
              <a:rPr lang="en-GB" altLang="de-DE" sz="1600" b="1" dirty="0">
                <a:solidFill>
                  <a:schemeClr val="bg2">
                    <a:lumMod val="25000"/>
                  </a:schemeClr>
                </a:solidFill>
                <a:ea typeface="Lato Medium" panose="020F0502020204030203" pitchFamily="34" charset="77"/>
                <a:cs typeface="Lato Medium" panose="020F0502020204030203" pitchFamily="34" charset="77"/>
              </a:rPr>
              <a:t>Alter</a:t>
            </a:r>
          </a:p>
          <a:p>
            <a:pPr algn="r">
              <a:lnSpc>
                <a:spcPct val="100000"/>
              </a:lnSpc>
              <a:buNone/>
            </a:pPr>
            <a:r>
              <a:rPr lang="en-GB" altLang="de-DE" sz="1600" b="1" dirty="0" err="1">
                <a:solidFill>
                  <a:schemeClr val="bg2">
                    <a:lumMod val="25000"/>
                  </a:schemeClr>
                </a:solidFill>
                <a:ea typeface="Lato Medium" panose="020F0502020204030203" pitchFamily="34" charset="77"/>
                <a:cs typeface="Lato Medium" panose="020F0502020204030203" pitchFamily="34" charset="77"/>
              </a:rPr>
              <a:t>Familie</a:t>
            </a:r>
            <a:endParaRPr lang="en-GB" altLang="de-DE" sz="1600" b="1" dirty="0">
              <a:solidFill>
                <a:schemeClr val="bg2">
                  <a:lumMod val="25000"/>
                </a:schemeClr>
              </a:solidFill>
              <a:ea typeface="Lato Medium" panose="020F0502020204030203" pitchFamily="34" charset="77"/>
              <a:cs typeface="Lato Medium" panose="020F0502020204030203" pitchFamily="34" charset="77"/>
            </a:endParaRPr>
          </a:p>
          <a:p>
            <a:pPr algn="r">
              <a:lnSpc>
                <a:spcPct val="100000"/>
              </a:lnSpc>
              <a:buNone/>
            </a:pPr>
            <a:r>
              <a:rPr lang="en-GB" altLang="de-DE" sz="1600" b="1" dirty="0" err="1">
                <a:solidFill>
                  <a:schemeClr val="bg2">
                    <a:lumMod val="25000"/>
                  </a:schemeClr>
                </a:solidFill>
                <a:ea typeface="Lato Medium" panose="020F0502020204030203" pitchFamily="34" charset="77"/>
                <a:cs typeface="Lato Medium" panose="020F0502020204030203" pitchFamily="34" charset="77"/>
              </a:rPr>
              <a:t>Erster</a:t>
            </a:r>
            <a:r>
              <a:rPr lang="en-GB" altLang="de-DE" sz="1600" b="1" dirty="0">
                <a:solidFill>
                  <a:schemeClr val="bg2">
                    <a:lumMod val="25000"/>
                  </a:schemeClr>
                </a:solidFill>
                <a:ea typeface="Lato Medium" panose="020F0502020204030203" pitchFamily="34" charset="77"/>
                <a:cs typeface="Lato Medium" panose="020F0502020204030203" pitchFamily="34" charset="77"/>
              </a:rPr>
              <a:t> Job</a:t>
            </a:r>
          </a:p>
          <a:p>
            <a:pPr algn="r">
              <a:lnSpc>
                <a:spcPct val="100000"/>
              </a:lnSpc>
              <a:buNone/>
            </a:pPr>
            <a:endParaRPr lang="en-GB" altLang="de-DE" sz="1600" b="1" dirty="0">
              <a:solidFill>
                <a:schemeClr val="bg2">
                  <a:lumMod val="25000"/>
                </a:schemeClr>
              </a:solidFill>
              <a:ea typeface="Lato Medium" panose="020F0502020204030203" pitchFamily="34" charset="77"/>
              <a:cs typeface="Lato Medium" panose="020F0502020204030203" pitchFamily="34" charset="77"/>
            </a:endParaRPr>
          </a:p>
          <a:p>
            <a:pPr algn="r">
              <a:lnSpc>
                <a:spcPct val="100000"/>
              </a:lnSpc>
              <a:buNone/>
            </a:pPr>
            <a:r>
              <a:rPr lang="en-GB" altLang="de-DE" sz="1600" b="1" dirty="0" err="1">
                <a:solidFill>
                  <a:schemeClr val="bg2">
                    <a:lumMod val="25000"/>
                  </a:schemeClr>
                </a:solidFill>
                <a:ea typeface="Lato Medium" panose="020F0502020204030203" pitchFamily="34" charset="77"/>
                <a:cs typeface="Lato Medium" panose="020F0502020204030203" pitchFamily="34" charset="77"/>
              </a:rPr>
              <a:t>Aktuelle</a:t>
            </a:r>
            <a:r>
              <a:rPr lang="en-GB" altLang="de-DE" sz="1600" b="1" dirty="0">
                <a:solidFill>
                  <a:schemeClr val="bg2">
                    <a:lumMod val="25000"/>
                  </a:schemeClr>
                </a:solidFill>
                <a:ea typeface="Lato Medium" panose="020F0502020204030203" pitchFamily="34" charset="77"/>
                <a:cs typeface="Lato Medium" panose="020F0502020204030203" pitchFamily="34" charset="77"/>
              </a:rPr>
              <a:t> Rolle</a:t>
            </a:r>
          </a:p>
          <a:p>
            <a:pPr algn="r">
              <a:lnSpc>
                <a:spcPct val="100000"/>
              </a:lnSpc>
              <a:buNone/>
            </a:pPr>
            <a:r>
              <a:rPr lang="en-GB" altLang="de-DE" sz="1600" b="1" dirty="0" err="1">
                <a:solidFill>
                  <a:schemeClr val="bg2">
                    <a:lumMod val="25000"/>
                  </a:schemeClr>
                </a:solidFill>
                <a:ea typeface="Lato Medium" panose="020F0502020204030203" pitchFamily="34" charset="77"/>
                <a:cs typeface="Lato Medium" panose="020F0502020204030203" pitchFamily="34" charset="77"/>
              </a:rPr>
              <a:t>Vorherige</a:t>
            </a:r>
            <a:r>
              <a:rPr lang="en-GB" altLang="de-DE" sz="1600" b="1" dirty="0">
                <a:solidFill>
                  <a:schemeClr val="bg2">
                    <a:lumMod val="25000"/>
                  </a:schemeClr>
                </a:solidFill>
                <a:ea typeface="Lato Medium" panose="020F0502020204030203" pitchFamily="34" charset="77"/>
                <a:cs typeface="Lato Medium" panose="020F0502020204030203" pitchFamily="34" charset="77"/>
              </a:rPr>
              <a:t> </a:t>
            </a:r>
            <a:r>
              <a:rPr lang="en-GB" altLang="de-DE" sz="1600" b="1" dirty="0" err="1">
                <a:solidFill>
                  <a:schemeClr val="bg2">
                    <a:lumMod val="25000"/>
                  </a:schemeClr>
                </a:solidFill>
                <a:ea typeface="Lato Medium" panose="020F0502020204030203" pitchFamily="34" charset="77"/>
                <a:cs typeface="Lato Medium" panose="020F0502020204030203" pitchFamily="34" charset="77"/>
              </a:rPr>
              <a:t>Rollen</a:t>
            </a:r>
            <a:endParaRPr lang="en-GB" altLang="de-DE" sz="1600" b="1" dirty="0">
              <a:solidFill>
                <a:schemeClr val="bg2">
                  <a:lumMod val="25000"/>
                </a:schemeClr>
              </a:solidFill>
              <a:ea typeface="Lato Medium" panose="020F0502020204030203" pitchFamily="34" charset="77"/>
              <a:cs typeface="Lato Medium" panose="020F0502020204030203" pitchFamily="34" charset="77"/>
            </a:endParaRPr>
          </a:p>
        </p:txBody>
      </p:sp>
      <p:sp>
        <p:nvSpPr>
          <p:cNvPr id="11" name="Subtitle 5">
            <a:extLst>
              <a:ext uri="{FF2B5EF4-FFF2-40B4-BE49-F238E27FC236}">
                <a16:creationId xmlns:a16="http://schemas.microsoft.com/office/drawing/2014/main" id="{CCD75B93-63D9-4F5C-AA64-9708478D81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1875" y="1937798"/>
            <a:ext cx="8072940" cy="221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Sailec" pitchFamily="2" charset="77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Sailec" pitchFamily="2" charset="77"/>
                <a:ea typeface="Lato Light" panose="020F0502020204030203" pitchFamily="34" charset="0"/>
                <a:cs typeface="Lato Light" panose="020F0502020204030203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9pPr>
          </a:lstStyle>
          <a:p>
            <a:pPr>
              <a:lnSpc>
                <a:spcPct val="100000"/>
              </a:lnSpc>
              <a:buNone/>
            </a:pPr>
            <a:r>
              <a:rPr lang="en-US" altLang="de-DE" sz="1600" dirty="0">
                <a:solidFill>
                  <a:schemeClr val="bg2">
                    <a:lumMod val="25000"/>
                  </a:schemeClr>
                </a:solidFill>
                <a:ea typeface="Lato Medium" panose="020F0502020204030203" pitchFamily="34" charset="77"/>
                <a:cs typeface="Lato Medium" panose="020F0502020204030203" pitchFamily="34" charset="77"/>
              </a:rPr>
              <a:t>Dennis Winter</a:t>
            </a:r>
          </a:p>
          <a:p>
            <a:pPr>
              <a:lnSpc>
                <a:spcPct val="100000"/>
              </a:lnSpc>
              <a:buNone/>
            </a:pPr>
            <a:r>
              <a:rPr lang="en-US" altLang="de-DE" sz="1600" dirty="0">
                <a:solidFill>
                  <a:schemeClr val="bg2">
                    <a:lumMod val="25000"/>
                  </a:schemeClr>
                </a:solidFill>
                <a:ea typeface="Lato Medium" panose="020F0502020204030203" pitchFamily="34" charset="77"/>
                <a:cs typeface="Lato Medium" panose="020F0502020204030203" pitchFamily="34" charset="77"/>
              </a:rPr>
              <a:t>40</a:t>
            </a:r>
          </a:p>
          <a:p>
            <a:pPr>
              <a:lnSpc>
                <a:spcPct val="100000"/>
              </a:lnSpc>
              <a:buNone/>
            </a:pPr>
            <a:r>
              <a:rPr lang="en-US" altLang="de-DE" sz="1600" dirty="0">
                <a:solidFill>
                  <a:schemeClr val="bg2">
                    <a:lumMod val="25000"/>
                  </a:schemeClr>
                </a:solidFill>
                <a:ea typeface="Lato Medium" panose="020F0502020204030203" pitchFamily="34" charset="77"/>
                <a:cs typeface="Lato Medium" panose="020F0502020204030203" pitchFamily="34" charset="77"/>
              </a:rPr>
              <a:t>2 Kinder ( 13[m] &amp;&amp; 5[f] )</a:t>
            </a:r>
          </a:p>
          <a:p>
            <a:pPr>
              <a:lnSpc>
                <a:spcPct val="100000"/>
              </a:lnSpc>
              <a:buNone/>
            </a:pPr>
            <a:r>
              <a:rPr lang="en-US" altLang="de-DE" sz="1600" dirty="0">
                <a:solidFill>
                  <a:schemeClr val="bg2">
                    <a:lumMod val="25000"/>
                  </a:schemeClr>
                </a:solidFill>
                <a:ea typeface="Lato Medium" panose="020F0502020204030203" pitchFamily="34" charset="77"/>
                <a:cs typeface="Lato Medium" panose="020F0502020204030203" pitchFamily="34" charset="77"/>
              </a:rPr>
              <a:t>08/2000 </a:t>
            </a:r>
            <a:r>
              <a:rPr lang="en-US" altLang="de-DE" sz="1600" dirty="0" err="1">
                <a:solidFill>
                  <a:schemeClr val="bg2">
                    <a:lumMod val="25000"/>
                  </a:schemeClr>
                </a:solidFill>
                <a:ea typeface="Lato Medium" panose="020F0502020204030203" pitchFamily="34" charset="77"/>
                <a:cs typeface="Lato Medium" panose="020F0502020204030203" pitchFamily="34" charset="77"/>
              </a:rPr>
              <a:t>als</a:t>
            </a:r>
            <a:r>
              <a:rPr lang="en-US" altLang="de-DE" sz="1600" dirty="0">
                <a:solidFill>
                  <a:schemeClr val="bg2">
                    <a:lumMod val="25000"/>
                  </a:schemeClr>
                </a:solidFill>
                <a:ea typeface="Lato Medium" panose="020F0502020204030203" pitchFamily="34" charset="77"/>
                <a:cs typeface="Lato Medium" panose="020F0502020204030203" pitchFamily="34" charset="77"/>
              </a:rPr>
              <a:t> C++ Developer</a:t>
            </a:r>
          </a:p>
          <a:p>
            <a:pPr>
              <a:lnSpc>
                <a:spcPct val="100000"/>
              </a:lnSpc>
              <a:buNone/>
            </a:pPr>
            <a:r>
              <a:rPr lang="en-US" altLang="de-DE" sz="1600" dirty="0" err="1">
                <a:solidFill>
                  <a:schemeClr val="bg2">
                    <a:lumMod val="25000"/>
                  </a:schemeClr>
                </a:solidFill>
                <a:ea typeface="Lato Medium" panose="020F0502020204030203" pitchFamily="34" charset="77"/>
                <a:cs typeface="Lato Medium" panose="020F0502020204030203" pitchFamily="34" charset="77"/>
              </a:rPr>
              <a:t>seit</a:t>
            </a:r>
            <a:r>
              <a:rPr lang="en-US" altLang="de-DE" sz="1600" dirty="0">
                <a:solidFill>
                  <a:schemeClr val="bg2">
                    <a:lumMod val="25000"/>
                  </a:schemeClr>
                </a:solidFill>
                <a:ea typeface="Lato Medium" panose="020F0502020204030203" pitchFamily="34" charset="77"/>
                <a:cs typeface="Lato Medium" panose="020F0502020204030203" pitchFamily="34" charset="77"/>
              </a:rPr>
              <a:t> </a:t>
            </a:r>
            <a:r>
              <a:rPr lang="en-US" altLang="de-DE" sz="1600" dirty="0" err="1">
                <a:solidFill>
                  <a:schemeClr val="bg2">
                    <a:lumMod val="25000"/>
                  </a:schemeClr>
                </a:solidFill>
                <a:ea typeface="Lato Medium" panose="020F0502020204030203" pitchFamily="34" charset="77"/>
                <a:cs typeface="Lato Medium" panose="020F0502020204030203" pitchFamily="34" charset="77"/>
              </a:rPr>
              <a:t>Juni</a:t>
            </a:r>
            <a:r>
              <a:rPr lang="en-US" altLang="de-DE" sz="1600" dirty="0">
                <a:solidFill>
                  <a:schemeClr val="bg2">
                    <a:lumMod val="25000"/>
                  </a:schemeClr>
                </a:solidFill>
                <a:ea typeface="Lato Medium" panose="020F0502020204030203" pitchFamily="34" charset="77"/>
                <a:cs typeface="Lato Medium" panose="020F0502020204030203" pitchFamily="34" charset="77"/>
              </a:rPr>
              <a:t> ’16</a:t>
            </a:r>
          </a:p>
          <a:p>
            <a:pPr>
              <a:lnSpc>
                <a:spcPct val="100000"/>
              </a:lnSpc>
              <a:buNone/>
            </a:pPr>
            <a:r>
              <a:rPr lang="en-US" altLang="de-DE" sz="1600" dirty="0">
                <a:solidFill>
                  <a:schemeClr val="bg2">
                    <a:lumMod val="25000"/>
                  </a:schemeClr>
                </a:solidFill>
                <a:ea typeface="Lato Medium" panose="020F0502020204030203" pitchFamily="34" charset="77"/>
                <a:cs typeface="Lato Medium" panose="020F0502020204030203" pitchFamily="34" charset="77"/>
              </a:rPr>
              <a:t>Deputy VP TechOps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D84729F5-2CC5-49B4-B307-02A547C737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2506" y="3436039"/>
            <a:ext cx="350489" cy="312336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087E1D79-DB43-4CEA-9A35-94E5FBEB4C71}"/>
              </a:ext>
            </a:extLst>
          </p:cNvPr>
          <p:cNvSpPr txBox="1"/>
          <p:nvPr/>
        </p:nvSpPr>
        <p:spPr>
          <a:xfrm>
            <a:off x="3871875" y="4213201"/>
            <a:ext cx="728965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de-DE" sz="1200" i="1" dirty="0">
                <a:solidFill>
                  <a:schemeClr val="bg2">
                    <a:lumMod val="25000"/>
                  </a:schemeClr>
                </a:solidFill>
                <a:latin typeface="+mj-lt"/>
                <a:ea typeface="Lato Medium" panose="020F0502020204030203" pitchFamily="34" charset="77"/>
                <a:cs typeface="Lato Medium" panose="020F0502020204030203" pitchFamily="34" charset="77"/>
              </a:rPr>
              <a:t>pre-solarisBank</a:t>
            </a:r>
            <a:br>
              <a:rPr lang="en-US" altLang="de-DE" dirty="0">
                <a:solidFill>
                  <a:schemeClr val="bg2">
                    <a:lumMod val="25000"/>
                  </a:schemeClr>
                </a:solidFill>
                <a:ea typeface="Lato Medium" panose="020F0502020204030203" pitchFamily="34" charset="77"/>
                <a:cs typeface="Lato Medium" panose="020F0502020204030203" pitchFamily="34" charset="77"/>
              </a:rPr>
            </a:br>
            <a:r>
              <a:rPr lang="en-US" altLang="de-DE" sz="1600" dirty="0">
                <a:solidFill>
                  <a:schemeClr val="bg2">
                    <a:lumMod val="25000"/>
                  </a:schemeClr>
                </a:solidFill>
                <a:latin typeface="+mj-lt"/>
                <a:ea typeface="Lato Medium" panose="020F0502020204030203" pitchFamily="34" charset="77"/>
                <a:cs typeface="Lato Medium" panose="020F0502020204030203" pitchFamily="34" charset="77"/>
              </a:rPr>
              <a:t>C++ Developer, Perl Developer, PHP Developer, Android Developer, Java Developer, Release &amp; Deployment Manager, Systems Administrator, Systems Engineer, Entrepreneur, Platform Engineer, </a:t>
            </a:r>
            <a:r>
              <a:rPr lang="en-US" altLang="de-DE" sz="16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Lato Medium" panose="020F0502020204030203" pitchFamily="34" charset="77"/>
                <a:cs typeface="Lato Medium" panose="020F0502020204030203" pitchFamily="34" charset="77"/>
              </a:rPr>
              <a:t>technologische</a:t>
            </a:r>
            <a:r>
              <a:rPr lang="en-US" altLang="de-DE" sz="1600" dirty="0">
                <a:solidFill>
                  <a:schemeClr val="bg2">
                    <a:lumMod val="25000"/>
                  </a:schemeClr>
                </a:solidFill>
                <a:latin typeface="+mj-lt"/>
                <a:ea typeface="Lato Medium" panose="020F0502020204030203" pitchFamily="34" charset="77"/>
                <a:cs typeface="Lato Medium" panose="020F0502020204030203" pitchFamily="34" charset="77"/>
              </a:rPr>
              <a:t> </a:t>
            </a:r>
            <a:r>
              <a:rPr lang="en-US" altLang="de-DE" sz="1600" dirty="0" err="1">
                <a:solidFill>
                  <a:schemeClr val="bg2">
                    <a:lumMod val="25000"/>
                  </a:schemeClr>
                </a:solidFill>
                <a:latin typeface="+mj-lt"/>
                <a:ea typeface="Lato Medium" panose="020F0502020204030203" pitchFamily="34" charset="77"/>
                <a:cs typeface="Lato Medium" panose="020F0502020204030203" pitchFamily="34" charset="77"/>
              </a:rPr>
              <a:t>Allzweckwaffe</a:t>
            </a:r>
            <a:endParaRPr lang="en-US" altLang="de-DE" sz="1600" dirty="0">
              <a:solidFill>
                <a:schemeClr val="bg2">
                  <a:lumMod val="25000"/>
                </a:schemeClr>
              </a:solidFill>
              <a:latin typeface="+mj-lt"/>
              <a:ea typeface="Lato Medium" panose="020F0502020204030203" pitchFamily="34" charset="77"/>
              <a:cs typeface="Lato Medium" panose="020F0502020204030203" pitchFamily="34" charset="77"/>
            </a:endParaRPr>
          </a:p>
          <a:p>
            <a:br>
              <a:rPr lang="en-US" altLang="de-DE" sz="1100" i="1" dirty="0">
                <a:solidFill>
                  <a:schemeClr val="bg2">
                    <a:lumMod val="25000"/>
                  </a:schemeClr>
                </a:solidFill>
                <a:latin typeface="+mj-lt"/>
                <a:ea typeface="Lato Medium" panose="020F0502020204030203" pitchFamily="34" charset="77"/>
                <a:cs typeface="Lato Medium" panose="020F0502020204030203" pitchFamily="34" charset="77"/>
              </a:rPr>
            </a:br>
            <a:r>
              <a:rPr lang="en-US" altLang="de-DE" sz="1100" i="1" dirty="0">
                <a:solidFill>
                  <a:schemeClr val="bg2">
                    <a:lumMod val="25000"/>
                  </a:schemeClr>
                </a:solidFill>
                <a:latin typeface="+mj-lt"/>
                <a:ea typeface="Lato Medium" panose="020F0502020204030203" pitchFamily="34" charset="77"/>
                <a:cs typeface="Lato Medium" panose="020F0502020204030203" pitchFamily="34" charset="77"/>
              </a:rPr>
              <a:t>solarisBank</a:t>
            </a:r>
            <a:br>
              <a:rPr lang="en-US" altLang="de-DE" sz="1600" dirty="0">
                <a:solidFill>
                  <a:schemeClr val="bg2">
                    <a:lumMod val="25000"/>
                  </a:schemeClr>
                </a:solidFill>
                <a:latin typeface="+mj-lt"/>
                <a:ea typeface="Lato Medium" panose="020F0502020204030203" pitchFamily="34" charset="77"/>
                <a:cs typeface="Lato Medium" panose="020F0502020204030203" pitchFamily="34" charset="77"/>
              </a:rPr>
            </a:br>
            <a:r>
              <a:rPr lang="en-US" altLang="de-DE" sz="1600" dirty="0">
                <a:solidFill>
                  <a:schemeClr val="bg2">
                    <a:lumMod val="25000"/>
                  </a:schemeClr>
                </a:solidFill>
                <a:latin typeface="+mj-lt"/>
                <a:ea typeface="Lato Medium" panose="020F0502020204030203" pitchFamily="34" charset="77"/>
                <a:cs typeface="Lato Medium" panose="020F0502020204030203" pitchFamily="34" charset="77"/>
              </a:rPr>
              <a:t>Platform Engineer, Head of Platform Engineering, Engineering Manager, Deputy VP Engineering</a:t>
            </a:r>
            <a:endParaRPr lang="en-GB" altLang="de-DE" sz="1600" dirty="0">
              <a:solidFill>
                <a:schemeClr val="bg2">
                  <a:lumMod val="25000"/>
                </a:schemeClr>
              </a:solidFill>
              <a:latin typeface="+mj-lt"/>
              <a:ea typeface="Lato Medium" panose="020F0502020204030203" pitchFamily="34" charset="77"/>
              <a:cs typeface="Lato Medium" panose="020F0502020204030203" pitchFamily="34" charset="77"/>
            </a:endParaRPr>
          </a:p>
          <a:p>
            <a:endParaRPr lang="de-DE" sz="1600" dirty="0">
              <a:solidFill>
                <a:schemeClr val="bg1"/>
              </a:solidFill>
              <a:latin typeface="+mj-lt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DA7D9FB-37AB-43B3-8280-889B7C9E80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666" y="1937798"/>
            <a:ext cx="1408179" cy="1408179"/>
          </a:xfrm>
          <a:prstGeom prst="rect">
            <a:avLst/>
          </a:prstGeom>
        </p:spPr>
      </p:pic>
      <p:cxnSp>
        <p:nvCxnSpPr>
          <p:cNvPr id="14" name="Straight Connector 103">
            <a:extLst>
              <a:ext uri="{FF2B5EF4-FFF2-40B4-BE49-F238E27FC236}">
                <a16:creationId xmlns:a16="http://schemas.microsoft.com/office/drawing/2014/main" id="{8634BB50-9C3F-44CF-B679-2D15321AEA6F}"/>
              </a:ext>
            </a:extLst>
          </p:cNvPr>
          <p:cNvCxnSpPr/>
          <p:nvPr/>
        </p:nvCxnSpPr>
        <p:spPr>
          <a:xfrm flipV="1">
            <a:off x="3789445" y="1883049"/>
            <a:ext cx="0" cy="4461383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78458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437F4D-B4F6-FD4B-8FFA-36E2C982800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6907" y="6531429"/>
            <a:ext cx="447908" cy="190046"/>
          </a:xfrm>
        </p:spPr>
        <p:txBody>
          <a:bodyPr/>
          <a:lstStyle/>
          <a:p>
            <a:fld id="{2456483D-79A7-2C43-8D75-3922047D67F6}" type="slidenum">
              <a:rPr lang="de-DE" smtClean="0"/>
              <a:t>20</a:t>
            </a:fld>
            <a:endParaRPr lang="de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8FCDA3-3A94-7B41-935F-C6E7FE197AD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49211" y="6531429"/>
            <a:ext cx="812323" cy="200932"/>
          </a:xfrm>
        </p:spPr>
        <p:txBody>
          <a:bodyPr/>
          <a:lstStyle/>
          <a:p>
            <a:fld id="{86825900-94BA-4100-AA58-EEE842A01E16}" type="datetime1">
              <a:rPr lang="de-DE" smtClean="0"/>
              <a:t>26.10.2019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83BE459-5BC7-494A-8177-F770A5C354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Compliance In Code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4F984D82-3EB6-8E46-8724-AB28F1BB352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624845" y="989606"/>
            <a:ext cx="10872062" cy="307777"/>
          </a:xfrm>
        </p:spPr>
        <p:txBody>
          <a:bodyPr anchor="t"/>
          <a:lstStyle/>
          <a:p>
            <a:r>
              <a:rPr lang="de-DE" sz="1400" dirty="0"/>
              <a:t>Moderne Produktentwicklung im regulierten Umfeld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1E754208-93CD-403F-9C14-E6F468DBEBDF}"/>
              </a:ext>
            </a:extLst>
          </p:cNvPr>
          <p:cNvSpPr/>
          <p:nvPr/>
        </p:nvSpPr>
        <p:spPr>
          <a:xfrm>
            <a:off x="555373" y="2184206"/>
            <a:ext cx="4708605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sz="16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IT Organisationsstruktur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Reporting Lines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2">
                    <a:lumMod val="7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Arbeitsweisen (Agile vs. </a:t>
            </a:r>
            <a:r>
              <a:rPr lang="de-DE" sz="1600" dirty="0" err="1">
                <a:solidFill>
                  <a:schemeClr val="bg2">
                    <a:lumMod val="7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Waterfall</a:t>
            </a:r>
            <a:r>
              <a:rPr lang="de-DE" sz="1600" dirty="0">
                <a:solidFill>
                  <a:schemeClr val="bg2">
                    <a:lumMod val="7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vs. </a:t>
            </a:r>
            <a:r>
              <a:rPr lang="de-DE" altLang="ja-JP" sz="1600" dirty="0">
                <a:solidFill>
                  <a:schemeClr val="bg2">
                    <a:lumMod val="7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¯\_(</a:t>
            </a:r>
            <a:r>
              <a:rPr lang="ja-JP" altLang="de-DE" sz="1600" dirty="0">
                <a:solidFill>
                  <a:schemeClr val="bg2">
                    <a:lumMod val="7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ツ</a:t>
            </a:r>
            <a:r>
              <a:rPr lang="de-DE" altLang="ja-JP" sz="1600" dirty="0">
                <a:solidFill>
                  <a:schemeClr val="bg2">
                    <a:lumMod val="7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)_/¯</a:t>
            </a:r>
            <a:r>
              <a:rPr lang="de-DE" sz="1600" dirty="0">
                <a:solidFill>
                  <a:schemeClr val="bg2">
                    <a:lumMod val="7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Coding Standards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Testvorgaben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Secure Coding / S-SDLC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Änderungsprozesse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Build</a:t>
            </a:r>
            <a:r>
              <a:rPr lang="de-DE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-Prozesse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Integrität von </a:t>
            </a:r>
            <a:r>
              <a:rPr lang="de-DE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Build</a:t>
            </a:r>
            <a:r>
              <a:rPr lang="de-DE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Assets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Freigabeprozesse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Abnahmeprozesse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Backup &amp; Restore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500A17B9-4BA3-4101-9F26-9100958D9442}"/>
              </a:ext>
            </a:extLst>
          </p:cNvPr>
          <p:cNvSpPr/>
          <p:nvPr/>
        </p:nvSpPr>
        <p:spPr>
          <a:xfrm>
            <a:off x="6124832" y="2178121"/>
            <a:ext cx="4708605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sz="16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High </a:t>
            </a:r>
            <a:r>
              <a:rPr lang="de-DE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Availability</a:t>
            </a:r>
            <a:endParaRPr lang="de-DE" sz="16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Monitoring &amp; </a:t>
            </a:r>
            <a:r>
              <a:rPr lang="de-DE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Alerting</a:t>
            </a:r>
            <a:endParaRPr lang="de-DE" sz="16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Bereitschaftsdienste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Incident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Runbooks</a:t>
            </a:r>
            <a:endParaRPr lang="de-DE" sz="16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Notfallpläne &amp; </a:t>
            </a:r>
            <a:r>
              <a:rPr lang="de-DE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Firedrills</a:t>
            </a:r>
            <a:endParaRPr lang="de-DE" sz="16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Patch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Configuration</a:t>
            </a:r>
            <a:r>
              <a:rPr lang="de-DE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Audit Trails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Identity &amp; Access Management &amp; Control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Risikoanalysen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Exit-Strategien</a:t>
            </a: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C3BAAA8D-5FC3-45BC-9F23-C7C6A4690F1C}"/>
              </a:ext>
            </a:extLst>
          </p:cNvPr>
          <p:cNvSpPr/>
          <p:nvPr/>
        </p:nvSpPr>
        <p:spPr>
          <a:xfrm>
            <a:off x="11015430" y="5103692"/>
            <a:ext cx="61385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tbc</a:t>
            </a:r>
            <a:r>
              <a:rPr lang="de-DE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…</a:t>
            </a:r>
          </a:p>
        </p:txBody>
      </p:sp>
      <p:sp>
        <p:nvSpPr>
          <p:cNvPr id="22" name="TextBox 39">
            <a:extLst>
              <a:ext uri="{FF2B5EF4-FFF2-40B4-BE49-F238E27FC236}">
                <a16:creationId xmlns:a16="http://schemas.microsoft.com/office/drawing/2014/main" id="{34E34D3F-81F3-42CD-9075-7051B9A6A40E}"/>
              </a:ext>
            </a:extLst>
          </p:cNvPr>
          <p:cNvSpPr txBox="1"/>
          <p:nvPr/>
        </p:nvSpPr>
        <p:spPr>
          <a:xfrm>
            <a:off x="624844" y="1721104"/>
            <a:ext cx="404830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2060"/>
                </a:solidFill>
                <a:latin typeface="+mj-lt"/>
                <a:ea typeface="Lato Light" charset="0"/>
                <a:cs typeface="Lato Light" charset="0"/>
              </a:rPr>
              <a:t>Wie </a:t>
            </a:r>
            <a:r>
              <a:rPr lang="en-US" sz="1400" b="1" dirty="0" err="1">
                <a:solidFill>
                  <a:srgbClr val="002060"/>
                </a:solidFill>
                <a:latin typeface="+mj-lt"/>
                <a:ea typeface="Lato Light" charset="0"/>
                <a:cs typeface="Lato Light" charset="0"/>
              </a:rPr>
              <a:t>macht</a:t>
            </a:r>
            <a:r>
              <a:rPr lang="en-US" sz="1400" b="1" dirty="0">
                <a:solidFill>
                  <a:srgbClr val="002060"/>
                </a:solidFill>
                <a:latin typeface="+mj-lt"/>
                <a:ea typeface="Lato Light" charset="0"/>
                <a:cs typeface="Lato Light" charset="0"/>
              </a:rPr>
              <a:t> man </a:t>
            </a:r>
            <a:r>
              <a:rPr lang="en-US" sz="1400" b="1" dirty="0" err="1">
                <a:solidFill>
                  <a:srgbClr val="002060"/>
                </a:solidFill>
                <a:latin typeface="+mj-lt"/>
                <a:ea typeface="Lato Light" charset="0"/>
                <a:cs typeface="Lato Light" charset="0"/>
              </a:rPr>
              <a:t>alles</a:t>
            </a:r>
            <a:r>
              <a:rPr lang="en-US" sz="1400" b="1" dirty="0">
                <a:solidFill>
                  <a:srgbClr val="002060"/>
                </a:solidFill>
                <a:latin typeface="+mj-lt"/>
                <a:ea typeface="Lato Light" charset="0"/>
                <a:cs typeface="Lato Light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+mj-lt"/>
                <a:ea typeface="Lato Light" charset="0"/>
                <a:cs typeface="Lato Light" charset="0"/>
              </a:rPr>
              <a:t>richtig</a:t>
            </a:r>
            <a:r>
              <a:rPr lang="en-US" sz="1400" b="1" dirty="0">
                <a:solidFill>
                  <a:srgbClr val="002060"/>
                </a:solidFill>
                <a:latin typeface="+mj-lt"/>
                <a:ea typeface="Lato Light" charset="0"/>
                <a:cs typeface="Lato Light" charset="0"/>
              </a:rPr>
              <a:t> in Tech?</a:t>
            </a:r>
          </a:p>
        </p:txBody>
      </p:sp>
    </p:spTree>
    <p:extLst>
      <p:ext uri="{BB962C8B-B14F-4D97-AF65-F5344CB8AC3E}">
        <p14:creationId xmlns:p14="http://schemas.microsoft.com/office/powerpoint/2010/main" val="19038229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437F4D-B4F6-FD4B-8FFA-36E2C982800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6907" y="6531429"/>
            <a:ext cx="447908" cy="190046"/>
          </a:xfrm>
        </p:spPr>
        <p:txBody>
          <a:bodyPr/>
          <a:lstStyle/>
          <a:p>
            <a:fld id="{2456483D-79A7-2C43-8D75-3922047D67F6}" type="slidenum">
              <a:rPr lang="de-DE" smtClean="0"/>
              <a:t>21</a:t>
            </a:fld>
            <a:endParaRPr lang="de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8FCDA3-3A94-7B41-935F-C6E7FE197AD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49211" y="6531429"/>
            <a:ext cx="812323" cy="200932"/>
          </a:xfrm>
        </p:spPr>
        <p:txBody>
          <a:bodyPr/>
          <a:lstStyle/>
          <a:p>
            <a:fld id="{86825900-94BA-4100-AA58-EEE842A01E16}" type="datetime1">
              <a:rPr lang="de-DE" smtClean="0"/>
              <a:t>26.10.2019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83BE459-5BC7-494A-8177-F770A5C354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Compliance In Code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4F984D82-3EB6-8E46-8724-AB28F1BB352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624845" y="989606"/>
            <a:ext cx="10872062" cy="307777"/>
          </a:xfrm>
        </p:spPr>
        <p:txBody>
          <a:bodyPr anchor="t"/>
          <a:lstStyle/>
          <a:p>
            <a:r>
              <a:rPr lang="de-DE" sz="1400" dirty="0"/>
              <a:t>Moderne Produktentwicklung im regulierten Umfeld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1E754208-93CD-403F-9C14-E6F468DBEBDF}"/>
              </a:ext>
            </a:extLst>
          </p:cNvPr>
          <p:cNvSpPr/>
          <p:nvPr/>
        </p:nvSpPr>
        <p:spPr>
          <a:xfrm>
            <a:off x="555373" y="2184206"/>
            <a:ext cx="4708605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sz="16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IT Organisationsstruktur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Reporting Lines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chemeClr val="bg2">
                    <a:lumMod val="7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Arbeitsweisen (Agile vs. </a:t>
            </a:r>
            <a:r>
              <a:rPr lang="de-DE" sz="1600" dirty="0" err="1">
                <a:solidFill>
                  <a:schemeClr val="bg2">
                    <a:lumMod val="7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Waterfall</a:t>
            </a:r>
            <a:r>
              <a:rPr lang="de-DE" sz="1600" dirty="0">
                <a:solidFill>
                  <a:schemeClr val="bg2">
                    <a:lumMod val="7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vs. </a:t>
            </a:r>
            <a:r>
              <a:rPr lang="de-DE" altLang="ja-JP" sz="1600" dirty="0">
                <a:solidFill>
                  <a:schemeClr val="bg2">
                    <a:lumMod val="7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¯\_(</a:t>
            </a:r>
            <a:r>
              <a:rPr lang="ja-JP" altLang="de-DE" sz="1600" dirty="0">
                <a:solidFill>
                  <a:schemeClr val="bg2">
                    <a:lumMod val="7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ツ</a:t>
            </a:r>
            <a:r>
              <a:rPr lang="de-DE" altLang="ja-JP" sz="1600" dirty="0">
                <a:solidFill>
                  <a:schemeClr val="bg2">
                    <a:lumMod val="7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)_/¯</a:t>
            </a:r>
            <a:r>
              <a:rPr lang="de-DE" sz="1600" dirty="0">
                <a:solidFill>
                  <a:schemeClr val="bg2">
                    <a:lumMod val="75000"/>
                  </a:scheme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Coding Standards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Testvorgaben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Secure Coding / S-SDLC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Änderungsprozesse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1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Build</a:t>
            </a:r>
            <a:r>
              <a:rPr lang="de-DE" sz="16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-Prozesse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Integrität von </a:t>
            </a:r>
            <a:r>
              <a:rPr lang="de-DE" sz="1600" b="1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Build</a:t>
            </a:r>
            <a:r>
              <a:rPr lang="de-DE" sz="16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Assets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Freigabeprozesse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Abnahmeprozesse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Backup &amp; Restore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500A17B9-4BA3-4101-9F26-9100958D9442}"/>
              </a:ext>
            </a:extLst>
          </p:cNvPr>
          <p:cNvSpPr/>
          <p:nvPr/>
        </p:nvSpPr>
        <p:spPr>
          <a:xfrm>
            <a:off x="6124832" y="2178121"/>
            <a:ext cx="4708605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sz="16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High </a:t>
            </a:r>
            <a:r>
              <a:rPr lang="de-DE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Availability</a:t>
            </a:r>
            <a:endParaRPr lang="de-DE" sz="16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Monitoring &amp; </a:t>
            </a:r>
            <a:r>
              <a:rPr lang="de-DE" sz="1600" b="1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Alerting</a:t>
            </a:r>
            <a:endParaRPr lang="de-DE" sz="1600" b="1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Bereitschaftsdienste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Incident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Runbooks</a:t>
            </a:r>
            <a:endParaRPr lang="de-DE" sz="16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Notfallpläne &amp; </a:t>
            </a:r>
            <a:r>
              <a:rPr lang="de-DE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Firedrills</a:t>
            </a:r>
            <a:endParaRPr lang="de-DE" sz="16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Patch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1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Configuration</a:t>
            </a:r>
            <a:r>
              <a:rPr lang="de-DE" sz="16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Audit Trails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Identity &amp; Access Management &amp; Control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Risikoanalysen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Exit-Strategien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6E322ADC-5360-48FA-9B52-93D9D8201040}"/>
              </a:ext>
            </a:extLst>
          </p:cNvPr>
          <p:cNvSpPr/>
          <p:nvPr/>
        </p:nvSpPr>
        <p:spPr>
          <a:xfrm>
            <a:off x="11015430" y="5103692"/>
            <a:ext cx="61385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tbc</a:t>
            </a:r>
            <a:r>
              <a:rPr lang="de-DE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…</a:t>
            </a:r>
          </a:p>
        </p:txBody>
      </p:sp>
      <p:sp>
        <p:nvSpPr>
          <p:cNvPr id="10" name="TextBox 39">
            <a:extLst>
              <a:ext uri="{FF2B5EF4-FFF2-40B4-BE49-F238E27FC236}">
                <a16:creationId xmlns:a16="http://schemas.microsoft.com/office/drawing/2014/main" id="{1AB1E326-52F1-4CBD-BE58-6116255BA650}"/>
              </a:ext>
            </a:extLst>
          </p:cNvPr>
          <p:cNvSpPr txBox="1"/>
          <p:nvPr/>
        </p:nvSpPr>
        <p:spPr>
          <a:xfrm>
            <a:off x="624844" y="1721104"/>
            <a:ext cx="404830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2060"/>
                </a:solidFill>
                <a:latin typeface="+mj-lt"/>
                <a:ea typeface="Lato Light" charset="0"/>
                <a:cs typeface="Lato Light" charset="0"/>
              </a:rPr>
              <a:t>Wie </a:t>
            </a:r>
            <a:r>
              <a:rPr lang="en-US" sz="1400" b="1" dirty="0" err="1">
                <a:solidFill>
                  <a:srgbClr val="002060"/>
                </a:solidFill>
                <a:latin typeface="+mj-lt"/>
                <a:ea typeface="Lato Light" charset="0"/>
                <a:cs typeface="Lato Light" charset="0"/>
              </a:rPr>
              <a:t>macht</a:t>
            </a:r>
            <a:r>
              <a:rPr lang="en-US" sz="1400" b="1" dirty="0">
                <a:solidFill>
                  <a:srgbClr val="002060"/>
                </a:solidFill>
                <a:latin typeface="+mj-lt"/>
                <a:ea typeface="Lato Light" charset="0"/>
                <a:cs typeface="Lato Light" charset="0"/>
              </a:rPr>
              <a:t> man </a:t>
            </a:r>
            <a:r>
              <a:rPr lang="en-US" sz="1400" b="1" dirty="0" err="1">
                <a:solidFill>
                  <a:srgbClr val="002060"/>
                </a:solidFill>
                <a:latin typeface="+mj-lt"/>
                <a:ea typeface="Lato Light" charset="0"/>
                <a:cs typeface="Lato Light" charset="0"/>
              </a:rPr>
              <a:t>alles</a:t>
            </a:r>
            <a:r>
              <a:rPr lang="en-US" sz="1400" b="1" dirty="0">
                <a:solidFill>
                  <a:srgbClr val="002060"/>
                </a:solidFill>
                <a:latin typeface="+mj-lt"/>
                <a:ea typeface="Lato Light" charset="0"/>
                <a:cs typeface="Lato Light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+mj-lt"/>
                <a:ea typeface="Lato Light" charset="0"/>
                <a:cs typeface="Lato Light" charset="0"/>
              </a:rPr>
              <a:t>richtig</a:t>
            </a:r>
            <a:r>
              <a:rPr lang="en-US" sz="1400" b="1" dirty="0">
                <a:solidFill>
                  <a:srgbClr val="002060"/>
                </a:solidFill>
                <a:latin typeface="+mj-lt"/>
                <a:ea typeface="Lato Light" charset="0"/>
                <a:cs typeface="Lato Light" charset="0"/>
              </a:rPr>
              <a:t> in Tech?</a:t>
            </a:r>
          </a:p>
        </p:txBody>
      </p:sp>
    </p:spTree>
    <p:extLst>
      <p:ext uri="{BB962C8B-B14F-4D97-AF65-F5344CB8AC3E}">
        <p14:creationId xmlns:p14="http://schemas.microsoft.com/office/powerpoint/2010/main" val="42947455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456483D-79A7-2C43-8D75-3922047D67F6}" type="slidenum">
              <a:rPr lang="en-US" smtClean="0">
                <a:solidFill>
                  <a:schemeClr val="tx2"/>
                </a:solidFill>
              </a:rPr>
              <a:pPr/>
              <a:t>22</a:t>
            </a:fld>
            <a:endParaRPr lang="en-US">
              <a:solidFill>
                <a:schemeClr val="tx2"/>
              </a:solidFill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99FB40B-5461-4190-A10E-4CB9406913F5}" type="datetime1">
              <a:rPr lang="de-DE" smtClean="0">
                <a:solidFill>
                  <a:schemeClr val="tx2"/>
                </a:solidFill>
              </a:rPr>
              <a:t>26.10.2019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467941" y="2372695"/>
            <a:ext cx="85923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dirty="0">
                <a:solidFill>
                  <a:schemeClr val="tx2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rPr>
              <a:t>Compliance in Code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2105891" y="2756288"/>
            <a:ext cx="1155316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BFC7980F-E7DB-4406-9E5D-6C3431E0D702}"/>
              </a:ext>
            </a:extLst>
          </p:cNvPr>
          <p:cNvSpPr txBox="1">
            <a:spLocks/>
          </p:cNvSpPr>
          <p:nvPr/>
        </p:nvSpPr>
        <p:spPr>
          <a:xfrm>
            <a:off x="5074003" y="3102471"/>
            <a:ext cx="5734673" cy="32652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1800" kern="1200">
                <a:solidFill>
                  <a:schemeClr val="tx2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tx2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 kern="120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 kern="120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600" b="1" dirty="0" err="1">
                <a:solidFill>
                  <a:srgbClr val="F37C00"/>
                </a:solidFill>
              </a:rPr>
              <a:t>solarisBank‘s</a:t>
            </a:r>
            <a:r>
              <a:rPr lang="de-DE" sz="1600" b="1" dirty="0">
                <a:solidFill>
                  <a:srgbClr val="F37C00"/>
                </a:solidFill>
              </a:rPr>
              <a:t> Change </a:t>
            </a:r>
            <a:r>
              <a:rPr lang="de-DE" sz="1600" b="1" dirty="0" err="1">
                <a:solidFill>
                  <a:srgbClr val="F37C00"/>
                </a:solidFill>
              </a:rPr>
              <a:t>Process</a:t>
            </a:r>
            <a:endParaRPr lang="de-DE" sz="1600" b="1" dirty="0">
              <a:solidFill>
                <a:srgbClr val="F37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2047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437F4D-B4F6-FD4B-8FFA-36E2C982800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6907" y="6531429"/>
            <a:ext cx="447908" cy="190046"/>
          </a:xfrm>
        </p:spPr>
        <p:txBody>
          <a:bodyPr/>
          <a:lstStyle/>
          <a:p>
            <a:fld id="{2456483D-79A7-2C43-8D75-3922047D67F6}" type="slidenum">
              <a:rPr lang="de-DE" smtClean="0"/>
              <a:t>23</a:t>
            </a:fld>
            <a:endParaRPr lang="de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8FCDA3-3A94-7B41-935F-C6E7FE197AD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49211" y="6531429"/>
            <a:ext cx="812323" cy="200932"/>
          </a:xfrm>
        </p:spPr>
        <p:txBody>
          <a:bodyPr/>
          <a:lstStyle/>
          <a:p>
            <a:fld id="{86825900-94BA-4100-AA58-EEE842A01E16}" type="datetime1">
              <a:rPr lang="de-DE" smtClean="0"/>
              <a:t>26.10.2019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83BE459-5BC7-494A-8177-F770A5C354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Compliance In Code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4F984D82-3EB6-8E46-8724-AB28F1BB352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624845" y="989606"/>
            <a:ext cx="10872062" cy="307777"/>
          </a:xfrm>
        </p:spPr>
        <p:txBody>
          <a:bodyPr anchor="t"/>
          <a:lstStyle/>
          <a:p>
            <a:r>
              <a:rPr lang="de-DE" sz="1400" dirty="0"/>
              <a:t>Moderne Produktentwicklung im regulierten Umfeld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29F7ACFB-7B19-42E2-9E96-E0FAE9F7B861}"/>
              </a:ext>
            </a:extLst>
          </p:cNvPr>
          <p:cNvSpPr/>
          <p:nvPr/>
        </p:nvSpPr>
        <p:spPr>
          <a:xfrm>
            <a:off x="846219" y="1826983"/>
            <a:ext cx="106506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16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endParaRPr lang="en-US" sz="1600" b="1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r>
              <a:rPr lang="en-US" sz="3200" b="1" i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“D</a:t>
            </a:r>
            <a:r>
              <a:rPr lang="de-DE" sz="1600" i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er Change-Management-Prozess ist die Abfolge von Schritten oder Aktivitäten, die ein Change-Management-Team oder Projektleiter durchführt, um das Change-Management auf eine Änderung anzuwenden, um individuelle Übergänge voranzutreiben und sicherzustellen, dass das Projekt die beabsichtigten Ergebnisse erzielt.</a:t>
            </a:r>
            <a:endParaRPr lang="en-US" sz="1600" i="1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27" name="TextBox 39">
            <a:extLst>
              <a:ext uri="{FF2B5EF4-FFF2-40B4-BE49-F238E27FC236}">
                <a16:creationId xmlns:a16="http://schemas.microsoft.com/office/drawing/2014/main" id="{EABEE382-637E-4578-BD2A-B13F5C364B43}"/>
              </a:ext>
            </a:extLst>
          </p:cNvPr>
          <p:cNvSpPr txBox="1"/>
          <p:nvPr/>
        </p:nvSpPr>
        <p:spPr>
          <a:xfrm>
            <a:off x="624844" y="1721104"/>
            <a:ext cx="442302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2060"/>
                </a:solidFill>
                <a:latin typeface="+mj-lt"/>
                <a:ea typeface="Lato Light" charset="0"/>
                <a:cs typeface="Lato Light" charset="0"/>
              </a:rPr>
              <a:t>Was </a:t>
            </a:r>
            <a:r>
              <a:rPr lang="en-US" sz="1400" b="1" dirty="0" err="1">
                <a:solidFill>
                  <a:srgbClr val="002060"/>
                </a:solidFill>
                <a:latin typeface="+mj-lt"/>
                <a:ea typeface="Lato Light" charset="0"/>
                <a:cs typeface="Lato Light" charset="0"/>
              </a:rPr>
              <a:t>ist</a:t>
            </a:r>
            <a:r>
              <a:rPr lang="en-US" sz="1400" b="1" dirty="0">
                <a:solidFill>
                  <a:srgbClr val="002060"/>
                </a:solidFill>
                <a:latin typeface="+mj-lt"/>
                <a:ea typeface="Lato Light" charset="0"/>
                <a:cs typeface="Lato Light" charset="0"/>
              </a:rPr>
              <a:t> der Change Process?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82313A09-DBDC-4EFC-9486-E3A1C6D5AC23}"/>
              </a:ext>
            </a:extLst>
          </p:cNvPr>
          <p:cNvSpPr/>
          <p:nvPr/>
        </p:nvSpPr>
        <p:spPr>
          <a:xfrm>
            <a:off x="4528904" y="4613253"/>
            <a:ext cx="31341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Softwareentwicklungsprozess</a:t>
            </a:r>
            <a:r>
              <a:rPr lang="en-US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</a:t>
            </a:r>
            <a:endParaRPr lang="de-DE" dirty="0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C7D2B7A3-0DBC-4E43-8A69-54E16309589D}"/>
              </a:ext>
            </a:extLst>
          </p:cNvPr>
          <p:cNvSpPr/>
          <p:nvPr/>
        </p:nvSpPr>
        <p:spPr>
          <a:xfrm>
            <a:off x="4672372" y="5131300"/>
            <a:ext cx="28472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Software Release Lifecycle.</a:t>
            </a:r>
            <a:endParaRPr lang="de-DE" dirty="0"/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4DD1C69A-8582-4246-8437-5808F8A9211D}"/>
              </a:ext>
            </a:extLst>
          </p:cNvPr>
          <p:cNvSpPr/>
          <p:nvPr/>
        </p:nvSpPr>
        <p:spPr>
          <a:xfrm>
            <a:off x="4520891" y="5683728"/>
            <a:ext cx="315022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Release Management Process.</a:t>
            </a:r>
            <a:br>
              <a:rPr lang="en-US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br>
              <a:rPr lang="en-US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lang="en-US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...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60929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0" grpId="0"/>
      <p:bldP spid="2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437F4D-B4F6-FD4B-8FFA-36E2C982800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6907" y="6531429"/>
            <a:ext cx="447908" cy="190046"/>
          </a:xfrm>
        </p:spPr>
        <p:txBody>
          <a:bodyPr/>
          <a:lstStyle/>
          <a:p>
            <a:fld id="{2456483D-79A7-2C43-8D75-3922047D67F6}" type="slidenum">
              <a:rPr lang="de-DE" smtClean="0"/>
              <a:t>24</a:t>
            </a:fld>
            <a:endParaRPr lang="de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8FCDA3-3A94-7B41-935F-C6E7FE197AD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49211" y="6531429"/>
            <a:ext cx="812323" cy="200932"/>
          </a:xfrm>
        </p:spPr>
        <p:txBody>
          <a:bodyPr/>
          <a:lstStyle/>
          <a:p>
            <a:fld id="{86825900-94BA-4100-AA58-EEE842A01E16}" type="datetime1">
              <a:rPr lang="de-DE" smtClean="0"/>
              <a:t>26.10.2019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83BE459-5BC7-494A-8177-F770A5C354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Compliance In Code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4F984D82-3EB6-8E46-8724-AB28F1BB352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624845" y="989606"/>
            <a:ext cx="10872062" cy="307777"/>
          </a:xfrm>
        </p:spPr>
        <p:txBody>
          <a:bodyPr anchor="t"/>
          <a:lstStyle/>
          <a:p>
            <a:r>
              <a:rPr lang="de-DE" sz="1400" dirty="0"/>
              <a:t>Moderne Produktentwicklung im regulierten Umfeld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C9569F49-DC35-4BB6-9E6C-DCCAF5ADF4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6019" y="2032190"/>
            <a:ext cx="867770" cy="867770"/>
          </a:xfrm>
          <a:prstGeom prst="rect">
            <a:avLst/>
          </a:prstGeom>
        </p:spPr>
      </p:pic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758C12E3-7583-475E-B29D-05E0021C1DD3}"/>
              </a:ext>
            </a:extLst>
          </p:cNvPr>
          <p:cNvGrpSpPr/>
          <p:nvPr/>
        </p:nvGrpSpPr>
        <p:grpSpPr>
          <a:xfrm>
            <a:off x="846219" y="1826983"/>
            <a:ext cx="11343619" cy="3322917"/>
            <a:chOff x="846219" y="2334983"/>
            <a:chExt cx="11343619" cy="3322917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29F7ACFB-7B19-42E2-9E96-E0FAE9F7B861}"/>
                </a:ext>
              </a:extLst>
            </p:cNvPr>
            <p:cNvSpPr/>
            <p:nvPr/>
          </p:nvSpPr>
          <p:spPr>
            <a:xfrm>
              <a:off x="846219" y="2334983"/>
              <a:ext cx="4779799" cy="32932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br>
                <a:rPr lang="en-US" sz="1600" b="1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</a:br>
              <a:endParaRPr lang="en-US" sz="16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  <a:p>
              <a:r>
                <a:rPr lang="en-US" sz="16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        Dokumentation </a:t>
              </a:r>
              <a:r>
                <a:rPr lang="en-US" sz="1600" dirty="0" err="1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aller</a:t>
              </a:r>
              <a:r>
                <a:rPr lang="en-US" sz="16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 </a:t>
              </a:r>
              <a:r>
                <a:rPr lang="en-US" sz="1600" dirty="0" err="1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relevanten</a:t>
              </a:r>
              <a:r>
                <a:rPr lang="en-US" sz="16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 </a:t>
              </a:r>
              <a:r>
                <a:rPr lang="en-US" sz="1600" dirty="0" err="1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technischen</a:t>
              </a:r>
              <a:r>
                <a:rPr lang="en-US" sz="16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 </a:t>
              </a:r>
              <a:br>
                <a:rPr lang="en-US" sz="16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</a:br>
              <a:r>
                <a:rPr lang="en-US" sz="16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        </a:t>
              </a:r>
              <a:r>
                <a:rPr lang="en-US" sz="1600" dirty="0" err="1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Komponenten</a:t>
              </a:r>
              <a:endPara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  <a:p>
              <a:endPara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  <a:p>
              <a:r>
                <a:rPr lang="en-US" sz="16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        Definition und </a:t>
              </a:r>
              <a:r>
                <a:rPr lang="de-DE" sz="16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Dokumentation</a:t>
              </a:r>
              <a:r>
                <a:rPr lang="en-US" sz="16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 von </a:t>
              </a:r>
              <a:br>
                <a:rPr lang="en-US" sz="16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</a:br>
              <a:r>
                <a:rPr lang="en-US" sz="16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        </a:t>
              </a:r>
              <a:r>
                <a:rPr lang="de-DE" sz="16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Verantwortlichkeiten (</a:t>
              </a:r>
              <a:r>
                <a:rPr lang="en-US" sz="16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Segregation of Duties</a:t>
              </a:r>
              <a:r>
                <a:rPr lang="de-DE" sz="16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)</a:t>
              </a:r>
              <a:br>
                <a:rPr lang="en-US" sz="16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</a:br>
              <a:endPara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  <a:p>
              <a:r>
                <a:rPr lang="en-US" sz="16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        Definition von Standards</a:t>
              </a:r>
            </a:p>
            <a:p>
              <a:endPara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  <a:p>
              <a:r>
                <a:rPr lang="en-US" sz="16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        Sicherstellung des Vier-Augen-Prinzips</a:t>
              </a:r>
            </a:p>
            <a:p>
              <a:endPara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  <a:p>
              <a:r>
                <a:rPr lang="en-US" sz="16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        Sicherstellung von Audit Trails</a:t>
              </a:r>
              <a:endParaRPr lang="de-DE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</p:txBody>
        </p:sp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6D1F027F-B67E-48D8-83B0-D052E4D5017D}"/>
                </a:ext>
              </a:extLst>
            </p:cNvPr>
            <p:cNvSpPr/>
            <p:nvPr/>
          </p:nvSpPr>
          <p:spPr>
            <a:xfrm>
              <a:off x="7619970" y="2334983"/>
              <a:ext cx="4569868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de-DE" sz="16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  <a:p>
              <a:endParaRPr lang="de-DE" sz="16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  <a:p>
              <a:r>
                <a:rPr lang="de-DE" sz="16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        Sicherstellung des INFOSEC CIA </a:t>
              </a:r>
              <a:r>
                <a:rPr lang="de-DE" sz="1600" dirty="0" err="1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Triads</a:t>
              </a:r>
              <a:br>
                <a:rPr lang="de-DE" sz="16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</a:br>
              <a:r>
                <a:rPr lang="de-DE" sz="16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        (</a:t>
              </a:r>
              <a:r>
                <a:rPr lang="de-DE" sz="1600" dirty="0" err="1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Confidentiality</a:t>
              </a:r>
              <a:r>
                <a:rPr lang="de-DE" sz="16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, Integrity, </a:t>
              </a:r>
              <a:r>
                <a:rPr lang="de-DE" sz="1600" dirty="0" err="1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Availability</a:t>
              </a:r>
              <a:r>
                <a:rPr lang="de-DE" sz="16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)</a:t>
              </a:r>
              <a:br>
                <a:rPr lang="de-DE" sz="16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</a:br>
              <a:endParaRPr lang="de-DE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  <a:p>
              <a:r>
                <a:rPr lang="de-DE" sz="16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        Dokumentation der </a:t>
              </a:r>
              <a:r>
                <a:rPr lang="de-DE" sz="1600" dirty="0" err="1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Testing</a:t>
              </a:r>
              <a:r>
                <a:rPr lang="de-DE" sz="16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-Konzepte</a:t>
              </a:r>
            </a:p>
            <a:p>
              <a:endParaRPr lang="de-DE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  <a:p>
              <a:r>
                <a:rPr lang="de-DE" sz="16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        Dokumentation von </a:t>
              </a:r>
              <a:r>
                <a:rPr lang="de-DE" sz="1600" dirty="0" err="1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Testing</a:t>
              </a:r>
              <a:r>
                <a:rPr lang="de-DE" sz="16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 </a:t>
              </a:r>
              <a:r>
                <a:rPr lang="de-DE" sz="1600" dirty="0" err="1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Payloads</a:t>
              </a:r>
              <a:br>
                <a:rPr lang="de-DE" sz="16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</a:br>
              <a:r>
                <a:rPr lang="de-DE" sz="16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        &amp; Responses</a:t>
              </a:r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C7FDC965-C542-4412-A16B-B2AFDF088E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2878" y="2781446"/>
              <a:ext cx="447908" cy="447908"/>
            </a:xfrm>
            <a:prstGeom prst="rect">
              <a:avLst/>
            </a:prstGeom>
          </p:spPr>
        </p:pic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9D6E3B2F-CCC6-4FC7-ABF1-E0A637BD12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5615" y="3504733"/>
              <a:ext cx="447908" cy="447908"/>
            </a:xfrm>
            <a:prstGeom prst="rect">
              <a:avLst/>
            </a:prstGeom>
          </p:spPr>
        </p:pic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4B91054F-D44A-4058-8735-A70C8F32E7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5139" y="4228020"/>
              <a:ext cx="447908" cy="447908"/>
            </a:xfrm>
            <a:prstGeom prst="rect">
              <a:avLst/>
            </a:prstGeom>
          </p:spPr>
        </p:pic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AF3D1627-992D-46E5-88C8-D737929E09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2878" y="4719006"/>
              <a:ext cx="447908" cy="447908"/>
            </a:xfrm>
            <a:prstGeom prst="rect">
              <a:avLst/>
            </a:prstGeom>
          </p:spPr>
        </p:pic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5E38D23A-0423-4574-983A-F8950AC402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5139" y="5209992"/>
              <a:ext cx="447908" cy="447908"/>
            </a:xfrm>
            <a:prstGeom prst="rect">
              <a:avLst/>
            </a:prstGeom>
          </p:spPr>
        </p:pic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79136D11-6CB2-47BD-968F-845568540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43416" y="2781446"/>
              <a:ext cx="447908" cy="447908"/>
            </a:xfrm>
            <a:prstGeom prst="rect">
              <a:avLst/>
            </a:prstGeom>
          </p:spPr>
        </p:pic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C6CEA7DB-7AD6-4E65-952C-1E0FF3114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43416" y="3504733"/>
              <a:ext cx="447908" cy="447908"/>
            </a:xfrm>
            <a:prstGeom prst="rect">
              <a:avLst/>
            </a:prstGeom>
          </p:spPr>
        </p:pic>
        <p:pic>
          <p:nvPicPr>
            <p:cNvPr id="26" name="Grafik 25">
              <a:extLst>
                <a:ext uri="{FF2B5EF4-FFF2-40B4-BE49-F238E27FC236}">
                  <a16:creationId xmlns:a16="http://schemas.microsoft.com/office/drawing/2014/main" id="{8332360D-822E-40B6-BAB2-646016341D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43416" y="4004066"/>
              <a:ext cx="447908" cy="447908"/>
            </a:xfrm>
            <a:prstGeom prst="rect">
              <a:avLst/>
            </a:prstGeom>
          </p:spPr>
        </p:pic>
      </p:grpSp>
      <p:sp>
        <p:nvSpPr>
          <p:cNvPr id="27" name="TextBox 39">
            <a:extLst>
              <a:ext uri="{FF2B5EF4-FFF2-40B4-BE49-F238E27FC236}">
                <a16:creationId xmlns:a16="http://schemas.microsoft.com/office/drawing/2014/main" id="{EABEE382-637E-4578-BD2A-B13F5C364B43}"/>
              </a:ext>
            </a:extLst>
          </p:cNvPr>
          <p:cNvSpPr txBox="1"/>
          <p:nvPr/>
        </p:nvSpPr>
        <p:spPr>
          <a:xfrm>
            <a:off x="624844" y="1721104"/>
            <a:ext cx="442302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2060"/>
                </a:solidFill>
                <a:latin typeface="+mj-lt"/>
                <a:ea typeface="Lato Light" charset="0"/>
                <a:cs typeface="Lato Light" charset="0"/>
              </a:rPr>
              <a:t>Wie </a:t>
            </a:r>
            <a:r>
              <a:rPr lang="en-US" sz="1400" b="1" dirty="0" err="1">
                <a:solidFill>
                  <a:srgbClr val="002060"/>
                </a:solidFill>
                <a:latin typeface="+mj-lt"/>
                <a:ea typeface="Lato Light" charset="0"/>
                <a:cs typeface="Lato Light" charset="0"/>
              </a:rPr>
              <a:t>macht</a:t>
            </a:r>
            <a:r>
              <a:rPr lang="en-US" sz="1400" b="1" dirty="0">
                <a:solidFill>
                  <a:srgbClr val="002060"/>
                </a:solidFill>
                <a:latin typeface="+mj-lt"/>
                <a:ea typeface="Lato Light" charset="0"/>
                <a:cs typeface="Lato Light" charset="0"/>
              </a:rPr>
              <a:t> man </a:t>
            </a:r>
            <a:r>
              <a:rPr lang="en-US" sz="1400" b="1" dirty="0" err="1">
                <a:solidFill>
                  <a:srgbClr val="002060"/>
                </a:solidFill>
                <a:latin typeface="+mj-lt"/>
                <a:ea typeface="Lato Light" charset="0"/>
                <a:cs typeface="Lato Light" charset="0"/>
              </a:rPr>
              <a:t>alles</a:t>
            </a:r>
            <a:r>
              <a:rPr lang="en-US" sz="1400" b="1" dirty="0">
                <a:solidFill>
                  <a:srgbClr val="002060"/>
                </a:solidFill>
                <a:latin typeface="+mj-lt"/>
                <a:ea typeface="Lato Light" charset="0"/>
                <a:cs typeface="Lato Light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+mj-lt"/>
                <a:ea typeface="Lato Light" charset="0"/>
                <a:cs typeface="Lato Light" charset="0"/>
              </a:rPr>
              <a:t>richtig</a:t>
            </a:r>
            <a:r>
              <a:rPr lang="en-US" sz="1400" b="1" dirty="0">
                <a:solidFill>
                  <a:srgbClr val="002060"/>
                </a:solidFill>
                <a:latin typeface="+mj-lt"/>
                <a:ea typeface="Lato Light" charset="0"/>
                <a:cs typeface="Lato Light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+mj-lt"/>
                <a:ea typeface="Lato Light" charset="0"/>
                <a:cs typeface="Lato Light" charset="0"/>
              </a:rPr>
              <a:t>im</a:t>
            </a:r>
            <a:r>
              <a:rPr lang="en-US" sz="1400" b="1" dirty="0">
                <a:solidFill>
                  <a:srgbClr val="002060"/>
                </a:solidFill>
                <a:latin typeface="+mj-lt"/>
                <a:ea typeface="Lato Light" charset="0"/>
                <a:cs typeface="Lato Light" charset="0"/>
              </a:rPr>
              <a:t> Change Process?</a:t>
            </a:r>
          </a:p>
        </p:txBody>
      </p:sp>
    </p:spTree>
    <p:extLst>
      <p:ext uri="{BB962C8B-B14F-4D97-AF65-F5344CB8AC3E}">
        <p14:creationId xmlns:p14="http://schemas.microsoft.com/office/powerpoint/2010/main" val="1982125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437F4D-B4F6-FD4B-8FFA-36E2C982800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6907" y="6531429"/>
            <a:ext cx="447908" cy="190046"/>
          </a:xfrm>
        </p:spPr>
        <p:txBody>
          <a:bodyPr/>
          <a:lstStyle/>
          <a:p>
            <a:fld id="{2456483D-79A7-2C43-8D75-3922047D67F6}" type="slidenum">
              <a:rPr lang="de-DE" smtClean="0"/>
              <a:t>25</a:t>
            </a:fld>
            <a:endParaRPr lang="de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8FCDA3-3A94-7B41-935F-C6E7FE197AD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49211" y="6531429"/>
            <a:ext cx="812323" cy="200932"/>
          </a:xfrm>
        </p:spPr>
        <p:txBody>
          <a:bodyPr/>
          <a:lstStyle/>
          <a:p>
            <a:fld id="{86825900-94BA-4100-AA58-EEE842A01E16}" type="datetime1">
              <a:rPr lang="de-DE" smtClean="0"/>
              <a:t>26.10.2019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83BE459-5BC7-494A-8177-F770A5C354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Compliance In Code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4F984D82-3EB6-8E46-8724-AB28F1BB352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624845" y="989606"/>
            <a:ext cx="10872062" cy="307777"/>
          </a:xfrm>
        </p:spPr>
        <p:txBody>
          <a:bodyPr anchor="t"/>
          <a:lstStyle/>
          <a:p>
            <a:r>
              <a:rPr lang="de-DE" sz="1400" dirty="0"/>
              <a:t>Moderne Produktentwicklung im regulierten Umfeld</a:t>
            </a:r>
          </a:p>
        </p:txBody>
      </p:sp>
      <p:sp>
        <p:nvSpPr>
          <p:cNvPr id="117" name="Textfeld 116">
            <a:extLst>
              <a:ext uri="{FF2B5EF4-FFF2-40B4-BE49-F238E27FC236}">
                <a16:creationId xmlns:a16="http://schemas.microsoft.com/office/drawing/2014/main" id="{8AED0468-836B-48D8-B8FA-7F05DA5C5EDB}"/>
              </a:ext>
            </a:extLst>
          </p:cNvPr>
          <p:cNvSpPr txBox="1"/>
          <p:nvPr/>
        </p:nvSpPr>
        <p:spPr>
          <a:xfrm>
            <a:off x="3467941" y="2372695"/>
            <a:ext cx="85923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>
                <a:solidFill>
                  <a:schemeClr val="tx2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rPr>
              <a:t>Relevante interne Infrastruktur</a:t>
            </a:r>
          </a:p>
        </p:txBody>
      </p:sp>
      <p:cxnSp>
        <p:nvCxnSpPr>
          <p:cNvPr id="118" name="Straight Connector 10">
            <a:extLst>
              <a:ext uri="{FF2B5EF4-FFF2-40B4-BE49-F238E27FC236}">
                <a16:creationId xmlns:a16="http://schemas.microsoft.com/office/drawing/2014/main" id="{73132BD7-7690-458F-9452-F0CB5F530C9A}"/>
              </a:ext>
            </a:extLst>
          </p:cNvPr>
          <p:cNvCxnSpPr>
            <a:cxnSpLocks/>
          </p:cNvCxnSpPr>
          <p:nvPr/>
        </p:nvCxnSpPr>
        <p:spPr>
          <a:xfrm flipH="1">
            <a:off x="2105891" y="2756288"/>
            <a:ext cx="1155316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64033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rafik 40">
            <a:extLst>
              <a:ext uri="{FF2B5EF4-FFF2-40B4-BE49-F238E27FC236}">
                <a16:creationId xmlns:a16="http://schemas.microsoft.com/office/drawing/2014/main" id="{1CE077AD-BD33-431E-A6BF-13220BC17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542" y="2859913"/>
            <a:ext cx="1169384" cy="116938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437F4D-B4F6-FD4B-8FFA-36E2C982800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6907" y="6531429"/>
            <a:ext cx="447908" cy="190046"/>
          </a:xfrm>
        </p:spPr>
        <p:txBody>
          <a:bodyPr/>
          <a:lstStyle/>
          <a:p>
            <a:fld id="{2456483D-79A7-2C43-8D75-3922047D67F6}" type="slidenum">
              <a:rPr lang="de-DE" smtClean="0"/>
              <a:t>26</a:t>
            </a:fld>
            <a:endParaRPr lang="de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8FCDA3-3A94-7B41-935F-C6E7FE197AD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49211" y="6531429"/>
            <a:ext cx="812323" cy="200932"/>
          </a:xfrm>
        </p:spPr>
        <p:txBody>
          <a:bodyPr/>
          <a:lstStyle/>
          <a:p>
            <a:fld id="{86825900-94BA-4100-AA58-EEE842A01E16}" type="datetime1">
              <a:rPr lang="de-DE" smtClean="0"/>
              <a:t>26.10.2019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83BE459-5BC7-494A-8177-F770A5C354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Compliance In Code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4F984D82-3EB6-8E46-8724-AB28F1BB352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624845" y="989606"/>
            <a:ext cx="10872062" cy="307777"/>
          </a:xfrm>
        </p:spPr>
        <p:txBody>
          <a:bodyPr anchor="t"/>
          <a:lstStyle/>
          <a:p>
            <a:r>
              <a:rPr lang="de-DE" sz="1400" dirty="0"/>
              <a:t>Moderne Produktentwicklung im regulierten Umfeld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E0D498C4-9AF5-4822-8102-0B0A64666865}"/>
              </a:ext>
            </a:extLst>
          </p:cNvPr>
          <p:cNvSpPr/>
          <p:nvPr/>
        </p:nvSpPr>
        <p:spPr>
          <a:xfrm>
            <a:off x="2095962" y="3687833"/>
            <a:ext cx="1820491" cy="95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Github</a:t>
            </a:r>
            <a:b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</a:b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Enterprise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D75ACF7E-7A58-4B68-B132-549C05A7536C}"/>
              </a:ext>
            </a:extLst>
          </p:cNvPr>
          <p:cNvSpPr/>
          <p:nvPr/>
        </p:nvSpPr>
        <p:spPr>
          <a:xfrm>
            <a:off x="4150451" y="2922939"/>
            <a:ext cx="1820491" cy="95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Concourse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926BF11B-6834-4B28-AD4D-A8E36EF4F0A3}"/>
              </a:ext>
            </a:extLst>
          </p:cNvPr>
          <p:cNvSpPr/>
          <p:nvPr/>
        </p:nvSpPr>
        <p:spPr>
          <a:xfrm>
            <a:off x="4150451" y="4083657"/>
            <a:ext cx="1820491" cy="9552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74320" tIns="182880" rIns="365760" bIns="2743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Docker Registry</a:t>
            </a:r>
          </a:p>
        </p:txBody>
      </p: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91995912-C6F5-4808-9E45-D7F03EB8509B}"/>
              </a:ext>
            </a:extLst>
          </p:cNvPr>
          <p:cNvCxnSpPr>
            <a:cxnSpLocks/>
          </p:cNvCxnSpPr>
          <p:nvPr/>
        </p:nvCxnSpPr>
        <p:spPr>
          <a:xfrm>
            <a:off x="5076292" y="3719268"/>
            <a:ext cx="0" cy="547932"/>
          </a:xfrm>
          <a:prstGeom prst="straightConnector1">
            <a:avLst/>
          </a:prstGeom>
          <a:ln w="50800">
            <a:solidFill>
              <a:schemeClr val="tx1"/>
            </a:solidFill>
            <a:headEnd type="oval"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90DFDCF7-849E-436D-82BB-32EA2CE02081}"/>
              </a:ext>
            </a:extLst>
          </p:cNvPr>
          <p:cNvCxnSpPr>
            <a:cxnSpLocks/>
          </p:cNvCxnSpPr>
          <p:nvPr/>
        </p:nvCxnSpPr>
        <p:spPr>
          <a:xfrm flipH="1">
            <a:off x="1617090" y="3399939"/>
            <a:ext cx="2732118" cy="34423"/>
          </a:xfrm>
          <a:prstGeom prst="straightConnector1">
            <a:avLst/>
          </a:prstGeom>
          <a:ln w="50800">
            <a:solidFill>
              <a:schemeClr val="tx1"/>
            </a:solidFill>
            <a:prstDash val="sysDot"/>
            <a:headEnd type="triangle" w="med" len="med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hteck 14">
            <a:extLst>
              <a:ext uri="{FF2B5EF4-FFF2-40B4-BE49-F238E27FC236}">
                <a16:creationId xmlns:a16="http://schemas.microsoft.com/office/drawing/2014/main" id="{BE584FC2-DF33-401E-B5BF-DD505ED715DE}"/>
              </a:ext>
            </a:extLst>
          </p:cNvPr>
          <p:cNvSpPr/>
          <p:nvPr/>
        </p:nvSpPr>
        <p:spPr>
          <a:xfrm>
            <a:off x="4150451" y="1760988"/>
            <a:ext cx="1820491" cy="9552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74320" tIns="182880" rIns="365760" bIns="2743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Gem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Server</a:t>
            </a:r>
          </a:p>
        </p:txBody>
      </p: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FCD58E23-2D29-4817-A59D-2C6BB7FA2AB5}"/>
              </a:ext>
            </a:extLst>
          </p:cNvPr>
          <p:cNvCxnSpPr/>
          <p:nvPr/>
        </p:nvCxnSpPr>
        <p:spPr>
          <a:xfrm flipV="1">
            <a:off x="5050420" y="2543486"/>
            <a:ext cx="0" cy="445565"/>
          </a:xfrm>
          <a:prstGeom prst="straightConnector1">
            <a:avLst/>
          </a:prstGeom>
          <a:ln w="50800">
            <a:solidFill>
              <a:schemeClr val="tx1"/>
            </a:solidFill>
            <a:headEnd type="oval"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uppierung 7">
            <a:extLst>
              <a:ext uri="{FF2B5EF4-FFF2-40B4-BE49-F238E27FC236}">
                <a16:creationId xmlns:a16="http://schemas.microsoft.com/office/drawing/2014/main" id="{061AAE63-8E13-47E4-B289-09A1B526C732}"/>
              </a:ext>
            </a:extLst>
          </p:cNvPr>
          <p:cNvGrpSpPr/>
          <p:nvPr/>
        </p:nvGrpSpPr>
        <p:grpSpPr>
          <a:xfrm>
            <a:off x="6393288" y="1706199"/>
            <a:ext cx="3028912" cy="3288499"/>
            <a:chOff x="7626388" y="2159801"/>
            <a:chExt cx="3028912" cy="3288499"/>
          </a:xfrm>
        </p:grpSpPr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526CC0CB-E2B1-45EC-ABF7-0D69B4A7F0BD}"/>
                </a:ext>
              </a:extLst>
            </p:cNvPr>
            <p:cNvSpPr/>
            <p:nvPr/>
          </p:nvSpPr>
          <p:spPr>
            <a:xfrm>
              <a:off x="7626388" y="2159801"/>
              <a:ext cx="3028912" cy="3288499"/>
            </a:xfrm>
            <a:prstGeom prst="rect">
              <a:avLst/>
            </a:prstGeom>
            <a:solidFill>
              <a:srgbClr val="BC66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74320" tIns="182880" rIns="365760" bIns="27432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endParaRPr>
            </a:p>
          </p:txBody>
        </p:sp>
        <p:grpSp>
          <p:nvGrpSpPr>
            <p:cNvPr id="19" name="Gruppierung 6">
              <a:extLst>
                <a:ext uri="{FF2B5EF4-FFF2-40B4-BE49-F238E27FC236}">
                  <a16:creationId xmlns:a16="http://schemas.microsoft.com/office/drawing/2014/main" id="{88E3D840-CECC-4AB0-AA5E-955C1350540D}"/>
                </a:ext>
              </a:extLst>
            </p:cNvPr>
            <p:cNvGrpSpPr/>
            <p:nvPr/>
          </p:nvGrpSpPr>
          <p:grpSpPr>
            <a:xfrm>
              <a:off x="7969288" y="2451100"/>
              <a:ext cx="2419311" cy="2743200"/>
              <a:chOff x="7950200" y="2273300"/>
              <a:chExt cx="2743200" cy="3110450"/>
            </a:xfrm>
          </p:grpSpPr>
          <p:sp>
            <p:nvSpPr>
              <p:cNvPr id="20" name="Rechteck 19">
                <a:extLst>
                  <a:ext uri="{FF2B5EF4-FFF2-40B4-BE49-F238E27FC236}">
                    <a16:creationId xmlns:a16="http://schemas.microsoft.com/office/drawing/2014/main" id="{B50DB5CB-14FC-4687-8594-EB0532560144}"/>
                  </a:ext>
                </a:extLst>
              </p:cNvPr>
              <p:cNvSpPr/>
              <p:nvPr/>
            </p:nvSpPr>
            <p:spPr>
              <a:xfrm>
                <a:off x="7950200" y="2273300"/>
                <a:ext cx="2743200" cy="69053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rPr>
                  <a:t>Production</a:t>
                </a:r>
                <a:endPara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endParaRPr>
              </a:p>
            </p:txBody>
          </p:sp>
          <p:sp>
            <p:nvSpPr>
              <p:cNvPr id="21" name="Rechteck 20">
                <a:extLst>
                  <a:ext uri="{FF2B5EF4-FFF2-40B4-BE49-F238E27FC236}">
                    <a16:creationId xmlns:a16="http://schemas.microsoft.com/office/drawing/2014/main" id="{CE40B0A1-7D3A-40FC-B20D-3E043E6755D3}"/>
                  </a:ext>
                </a:extLst>
              </p:cNvPr>
              <p:cNvSpPr/>
              <p:nvPr/>
            </p:nvSpPr>
            <p:spPr>
              <a:xfrm>
                <a:off x="7950200" y="3079940"/>
                <a:ext cx="2743200" cy="69053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rPr>
                  <a:t>Sandbox</a:t>
                </a:r>
                <a:endPara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endParaRPr>
              </a:p>
            </p:txBody>
          </p:sp>
          <p:sp>
            <p:nvSpPr>
              <p:cNvPr id="22" name="Rechteck 21">
                <a:extLst>
                  <a:ext uri="{FF2B5EF4-FFF2-40B4-BE49-F238E27FC236}">
                    <a16:creationId xmlns:a16="http://schemas.microsoft.com/office/drawing/2014/main" id="{BBA6A51A-E205-464D-B6F3-56573E28306F}"/>
                  </a:ext>
                </a:extLst>
              </p:cNvPr>
              <p:cNvSpPr/>
              <p:nvPr/>
            </p:nvSpPr>
            <p:spPr>
              <a:xfrm>
                <a:off x="7950200" y="3886580"/>
                <a:ext cx="2743200" cy="69053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rPr>
                  <a:t>Staging</a:t>
                </a:r>
                <a:endPara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endParaRPr>
              </a:p>
            </p:txBody>
          </p:sp>
          <p:sp>
            <p:nvSpPr>
              <p:cNvPr id="23" name="Rechteck 22">
                <a:extLst>
                  <a:ext uri="{FF2B5EF4-FFF2-40B4-BE49-F238E27FC236}">
                    <a16:creationId xmlns:a16="http://schemas.microsoft.com/office/drawing/2014/main" id="{4EEFEA03-B32F-4B9E-858F-D81A74AC08CE}"/>
                  </a:ext>
                </a:extLst>
              </p:cNvPr>
              <p:cNvSpPr/>
              <p:nvPr/>
            </p:nvSpPr>
            <p:spPr>
              <a:xfrm>
                <a:off x="7950200" y="4693220"/>
                <a:ext cx="2743200" cy="69053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rPr>
                  <a:t>Testing</a:t>
                </a:r>
                <a:endPara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endParaRPr>
              </a:p>
            </p:txBody>
          </p:sp>
        </p:grpSp>
      </p:grpSp>
      <p:sp>
        <p:nvSpPr>
          <p:cNvPr id="24" name="Rounded Rectangle 15">
            <a:extLst>
              <a:ext uri="{FF2B5EF4-FFF2-40B4-BE49-F238E27FC236}">
                <a16:creationId xmlns:a16="http://schemas.microsoft.com/office/drawing/2014/main" id="{756CE8A2-DC86-4E24-ADE0-9754C560BA56}"/>
              </a:ext>
            </a:extLst>
          </p:cNvPr>
          <p:cNvSpPr/>
          <p:nvPr/>
        </p:nvSpPr>
        <p:spPr>
          <a:xfrm>
            <a:off x="6562434" y="1990449"/>
            <a:ext cx="6117245" cy="1326927"/>
          </a:xfrm>
          <a:prstGeom prst="roundRect">
            <a:avLst/>
          </a:prstGeom>
          <a:gradFill>
            <a:gsLst>
              <a:gs pos="100000">
                <a:schemeClr val="accent5"/>
              </a:gs>
              <a:gs pos="50000">
                <a:schemeClr val="accent5">
                  <a:alpha val="0"/>
                </a:schemeClr>
              </a:gs>
              <a:gs pos="100000">
                <a:schemeClr val="accent5"/>
              </a:gs>
              <a:gs pos="100000">
                <a:schemeClr val="accent5"/>
              </a:gs>
              <a:gs pos="100000">
                <a:schemeClr val="accent5"/>
              </a:gs>
            </a:gsLst>
            <a:lin ang="0" scaled="0"/>
          </a:gradFill>
          <a:ln>
            <a:solidFill>
              <a:schemeClr val="lt1">
                <a:hueOff val="0"/>
                <a:satOff val="0"/>
                <a:lumOff val="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74320" tIns="182880" rIns="365760" bIns="27432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grpSp>
        <p:nvGrpSpPr>
          <p:cNvPr id="25" name="Gruppierung 14">
            <a:extLst>
              <a:ext uri="{FF2B5EF4-FFF2-40B4-BE49-F238E27FC236}">
                <a16:creationId xmlns:a16="http://schemas.microsoft.com/office/drawing/2014/main" id="{D445A82C-913B-4585-8D24-DFD72F19F7DD}"/>
              </a:ext>
            </a:extLst>
          </p:cNvPr>
          <p:cNvGrpSpPr/>
          <p:nvPr/>
        </p:nvGrpSpPr>
        <p:grpSpPr>
          <a:xfrm>
            <a:off x="10659054" y="2202967"/>
            <a:ext cx="1565327" cy="938534"/>
            <a:chOff x="10371343" y="2939216"/>
            <a:chExt cx="1565327" cy="938534"/>
          </a:xfrm>
          <a:solidFill>
            <a:srgbClr val="92D050"/>
          </a:solidFill>
        </p:grpSpPr>
        <p:sp>
          <p:nvSpPr>
            <p:cNvPr id="26" name="Pfeil nach rechts 16">
              <a:extLst>
                <a:ext uri="{FF2B5EF4-FFF2-40B4-BE49-F238E27FC236}">
                  <a16:creationId xmlns:a16="http://schemas.microsoft.com/office/drawing/2014/main" id="{A77C7596-3A4B-4F61-9B90-74ED629F71E3}"/>
                </a:ext>
              </a:extLst>
            </p:cNvPr>
            <p:cNvSpPr/>
            <p:nvPr/>
          </p:nvSpPr>
          <p:spPr>
            <a:xfrm rot="10800000">
              <a:off x="10371343" y="2939216"/>
              <a:ext cx="1565327" cy="938534"/>
            </a:xfrm>
            <a:prstGeom prst="rightArrow">
              <a:avLst>
                <a:gd name="adj1" fmla="val 68944"/>
                <a:gd name="adj2" fmla="val 7343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74320" tIns="182880" rIns="365760" bIns="274320" rtlCol="0" anchor="t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endParaRPr>
            </a:p>
          </p:txBody>
        </p:sp>
        <p:sp>
          <p:nvSpPr>
            <p:cNvPr id="27" name="Rechteck 26">
              <a:extLst>
                <a:ext uri="{FF2B5EF4-FFF2-40B4-BE49-F238E27FC236}">
                  <a16:creationId xmlns:a16="http://schemas.microsoft.com/office/drawing/2014/main" id="{B5F830D7-6D4C-4497-8DB4-0F7F0FA9C248}"/>
                </a:ext>
              </a:extLst>
            </p:cNvPr>
            <p:cNvSpPr/>
            <p:nvPr/>
          </p:nvSpPr>
          <p:spPr>
            <a:xfrm>
              <a:off x="10800044" y="3222461"/>
              <a:ext cx="934871" cy="338554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Partners</a:t>
              </a:r>
              <a:endPara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</p:grpSp>
      <p:cxnSp>
        <p:nvCxnSpPr>
          <p:cNvPr id="28" name="Gerade Verbindung mit Pfeil 27">
            <a:extLst>
              <a:ext uri="{FF2B5EF4-FFF2-40B4-BE49-F238E27FC236}">
                <a16:creationId xmlns:a16="http://schemas.microsoft.com/office/drawing/2014/main" id="{3B6102AC-2DAB-4C01-9DB2-5821784A952C}"/>
              </a:ext>
            </a:extLst>
          </p:cNvPr>
          <p:cNvCxnSpPr/>
          <p:nvPr/>
        </p:nvCxnSpPr>
        <p:spPr>
          <a:xfrm rot="16200000" flipV="1">
            <a:off x="6184741" y="3142010"/>
            <a:ext cx="0" cy="584700"/>
          </a:xfrm>
          <a:prstGeom prst="straightConnector1">
            <a:avLst/>
          </a:prstGeom>
          <a:ln w="50800">
            <a:solidFill>
              <a:schemeClr val="tx1"/>
            </a:solidFill>
            <a:headEnd type="triangle" w="med" len="med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hteck 28">
            <a:extLst>
              <a:ext uri="{FF2B5EF4-FFF2-40B4-BE49-F238E27FC236}">
                <a16:creationId xmlns:a16="http://schemas.microsoft.com/office/drawing/2014/main" id="{FAB7D271-5818-4C98-9BE9-4F2EA49EA5D7}"/>
              </a:ext>
            </a:extLst>
          </p:cNvPr>
          <p:cNvSpPr/>
          <p:nvPr/>
        </p:nvSpPr>
        <p:spPr>
          <a:xfrm>
            <a:off x="6477091" y="5215974"/>
            <a:ext cx="1386000" cy="9145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72000" rIns="72000" bIns="7200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Prometheus</a:t>
            </a:r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44B89C69-7433-4768-9EDB-D391ED7ECEA7}"/>
              </a:ext>
            </a:extLst>
          </p:cNvPr>
          <p:cNvSpPr/>
          <p:nvPr/>
        </p:nvSpPr>
        <p:spPr>
          <a:xfrm>
            <a:off x="7953428" y="5215974"/>
            <a:ext cx="1386000" cy="9145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72000" rIns="72000" bIns="7200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Logging</a:t>
            </a:r>
            <a:r>
              <a:rPr lang="de-DE" sz="1600" b="1" dirty="0">
                <a:solidFill>
                  <a:prstClr val="white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Infrastructure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cxnSp>
        <p:nvCxnSpPr>
          <p:cNvPr id="33" name="Gerade Verbindung mit Pfeil 32">
            <a:extLst>
              <a:ext uri="{FF2B5EF4-FFF2-40B4-BE49-F238E27FC236}">
                <a16:creationId xmlns:a16="http://schemas.microsoft.com/office/drawing/2014/main" id="{D28A2D12-09DD-4569-9B80-D79C07101616}"/>
              </a:ext>
            </a:extLst>
          </p:cNvPr>
          <p:cNvCxnSpPr/>
          <p:nvPr/>
        </p:nvCxnSpPr>
        <p:spPr>
          <a:xfrm flipV="1">
            <a:off x="8652735" y="4892178"/>
            <a:ext cx="0" cy="445565"/>
          </a:xfrm>
          <a:prstGeom prst="straightConnector1">
            <a:avLst/>
          </a:prstGeom>
          <a:ln w="50800">
            <a:solidFill>
              <a:schemeClr val="tx1"/>
            </a:solidFill>
            <a:headEnd type="triangl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mit Pfeil 33">
            <a:extLst>
              <a:ext uri="{FF2B5EF4-FFF2-40B4-BE49-F238E27FC236}">
                <a16:creationId xmlns:a16="http://schemas.microsoft.com/office/drawing/2014/main" id="{A54D59C3-4E33-4D14-ADD9-A0F113394A59}"/>
              </a:ext>
            </a:extLst>
          </p:cNvPr>
          <p:cNvCxnSpPr>
            <a:cxnSpLocks/>
          </p:cNvCxnSpPr>
          <p:nvPr/>
        </p:nvCxnSpPr>
        <p:spPr>
          <a:xfrm flipV="1">
            <a:off x="7170486" y="4892178"/>
            <a:ext cx="0" cy="445566"/>
          </a:xfrm>
          <a:prstGeom prst="straightConnector1">
            <a:avLst/>
          </a:prstGeom>
          <a:ln w="50800">
            <a:solidFill>
              <a:schemeClr val="tx1"/>
            </a:solidFill>
            <a:headEnd type="triangl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mit Pfeil 34">
            <a:extLst>
              <a:ext uri="{FF2B5EF4-FFF2-40B4-BE49-F238E27FC236}">
                <a16:creationId xmlns:a16="http://schemas.microsoft.com/office/drawing/2014/main" id="{2039F2AE-A05C-45B4-8B8D-DF15CE4B7DA8}"/>
              </a:ext>
            </a:extLst>
          </p:cNvPr>
          <p:cNvCxnSpPr>
            <a:cxnSpLocks/>
          </p:cNvCxnSpPr>
          <p:nvPr/>
        </p:nvCxnSpPr>
        <p:spPr>
          <a:xfrm flipH="1">
            <a:off x="3813342" y="3687833"/>
            <a:ext cx="535866" cy="477000"/>
          </a:xfrm>
          <a:prstGeom prst="straightConnector1">
            <a:avLst/>
          </a:prstGeom>
          <a:ln w="508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mit Pfeil 35">
            <a:extLst>
              <a:ext uri="{FF2B5EF4-FFF2-40B4-BE49-F238E27FC236}">
                <a16:creationId xmlns:a16="http://schemas.microsoft.com/office/drawing/2014/main" id="{82DC4EF0-F9D2-41AA-9CBC-63CC17CBE84E}"/>
              </a:ext>
            </a:extLst>
          </p:cNvPr>
          <p:cNvCxnSpPr/>
          <p:nvPr/>
        </p:nvCxnSpPr>
        <p:spPr>
          <a:xfrm rot="16200000" flipV="1">
            <a:off x="6184741" y="4263130"/>
            <a:ext cx="0" cy="584700"/>
          </a:xfrm>
          <a:prstGeom prst="straightConnector1">
            <a:avLst/>
          </a:prstGeom>
          <a:ln w="50800">
            <a:solidFill>
              <a:schemeClr val="tx1"/>
            </a:solidFill>
            <a:headEnd type="triangle" w="med" len="med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mit Pfeil 39">
            <a:extLst>
              <a:ext uri="{FF2B5EF4-FFF2-40B4-BE49-F238E27FC236}">
                <a16:creationId xmlns:a16="http://schemas.microsoft.com/office/drawing/2014/main" id="{1DECC24B-53EA-4111-994F-E780B85B9BDD}"/>
              </a:ext>
            </a:extLst>
          </p:cNvPr>
          <p:cNvCxnSpPr>
            <a:cxnSpLocks/>
          </p:cNvCxnSpPr>
          <p:nvPr/>
        </p:nvCxnSpPr>
        <p:spPr>
          <a:xfrm flipH="1" flipV="1">
            <a:off x="1612580" y="3434360"/>
            <a:ext cx="657579" cy="730473"/>
          </a:xfrm>
          <a:prstGeom prst="straightConnector1">
            <a:avLst/>
          </a:prstGeom>
          <a:ln w="50800">
            <a:solidFill>
              <a:schemeClr val="tx1"/>
            </a:solidFill>
            <a:headEnd type="triangle" w="med" len="med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hteck 41">
            <a:extLst>
              <a:ext uri="{FF2B5EF4-FFF2-40B4-BE49-F238E27FC236}">
                <a16:creationId xmlns:a16="http://schemas.microsoft.com/office/drawing/2014/main" id="{93D30541-3C4A-4BB7-80A9-20AD06C65B5D}"/>
              </a:ext>
            </a:extLst>
          </p:cNvPr>
          <p:cNvSpPr/>
          <p:nvPr/>
        </p:nvSpPr>
        <p:spPr>
          <a:xfrm>
            <a:off x="697951" y="3903618"/>
            <a:ext cx="9845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Engineer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170719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pierung 7">
            <a:extLst>
              <a:ext uri="{FF2B5EF4-FFF2-40B4-BE49-F238E27FC236}">
                <a16:creationId xmlns:a16="http://schemas.microsoft.com/office/drawing/2014/main" id="{061AAE63-8E13-47E4-B289-09A1B526C732}"/>
              </a:ext>
            </a:extLst>
          </p:cNvPr>
          <p:cNvGrpSpPr/>
          <p:nvPr/>
        </p:nvGrpSpPr>
        <p:grpSpPr>
          <a:xfrm>
            <a:off x="6393288" y="1706199"/>
            <a:ext cx="3028912" cy="3288499"/>
            <a:chOff x="7626388" y="2159801"/>
            <a:chExt cx="3028912" cy="3288499"/>
          </a:xfrm>
        </p:grpSpPr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526CC0CB-E2B1-45EC-ABF7-0D69B4A7F0BD}"/>
                </a:ext>
              </a:extLst>
            </p:cNvPr>
            <p:cNvSpPr/>
            <p:nvPr/>
          </p:nvSpPr>
          <p:spPr>
            <a:xfrm>
              <a:off x="7626388" y="2159801"/>
              <a:ext cx="3028912" cy="3288499"/>
            </a:xfrm>
            <a:prstGeom prst="rect">
              <a:avLst/>
            </a:prstGeom>
            <a:solidFill>
              <a:srgbClr val="BC660E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74320" tIns="182880" rIns="365760" bIns="27432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endParaRPr>
            </a:p>
          </p:txBody>
        </p:sp>
        <p:grpSp>
          <p:nvGrpSpPr>
            <p:cNvPr id="19" name="Gruppierung 6">
              <a:extLst>
                <a:ext uri="{FF2B5EF4-FFF2-40B4-BE49-F238E27FC236}">
                  <a16:creationId xmlns:a16="http://schemas.microsoft.com/office/drawing/2014/main" id="{88E3D840-CECC-4AB0-AA5E-955C1350540D}"/>
                </a:ext>
              </a:extLst>
            </p:cNvPr>
            <p:cNvGrpSpPr/>
            <p:nvPr/>
          </p:nvGrpSpPr>
          <p:grpSpPr>
            <a:xfrm>
              <a:off x="7969288" y="2451101"/>
              <a:ext cx="2419311" cy="1320400"/>
              <a:chOff x="7950200" y="2273300"/>
              <a:chExt cx="2743200" cy="1497170"/>
            </a:xfrm>
          </p:grpSpPr>
          <p:sp>
            <p:nvSpPr>
              <p:cNvPr id="20" name="Rechteck 19">
                <a:extLst>
                  <a:ext uri="{FF2B5EF4-FFF2-40B4-BE49-F238E27FC236}">
                    <a16:creationId xmlns:a16="http://schemas.microsoft.com/office/drawing/2014/main" id="{B50DB5CB-14FC-4687-8594-EB0532560144}"/>
                  </a:ext>
                </a:extLst>
              </p:cNvPr>
              <p:cNvSpPr/>
              <p:nvPr/>
            </p:nvSpPr>
            <p:spPr>
              <a:xfrm>
                <a:off x="7950200" y="2273300"/>
                <a:ext cx="2743200" cy="690530"/>
              </a:xfrm>
              <a:prstGeom prst="rect">
                <a:avLst/>
              </a:prstGeom>
              <a:solidFill>
                <a:schemeClr val="accent1">
                  <a:alpha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rPr>
                  <a:t>Production</a:t>
                </a:r>
                <a:endPara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endParaRPr>
              </a:p>
            </p:txBody>
          </p:sp>
          <p:sp>
            <p:nvSpPr>
              <p:cNvPr id="21" name="Rechteck 20">
                <a:extLst>
                  <a:ext uri="{FF2B5EF4-FFF2-40B4-BE49-F238E27FC236}">
                    <a16:creationId xmlns:a16="http://schemas.microsoft.com/office/drawing/2014/main" id="{CE40B0A1-7D3A-40FC-B20D-3E043E6755D3}"/>
                  </a:ext>
                </a:extLst>
              </p:cNvPr>
              <p:cNvSpPr/>
              <p:nvPr/>
            </p:nvSpPr>
            <p:spPr>
              <a:xfrm>
                <a:off x="7950200" y="3079940"/>
                <a:ext cx="2743200" cy="690530"/>
              </a:xfrm>
              <a:prstGeom prst="rect">
                <a:avLst/>
              </a:prstGeom>
              <a:solidFill>
                <a:schemeClr val="accent1">
                  <a:alpha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Lato Medium" panose="020F0502020204030203" pitchFamily="34" charset="0"/>
                    <a:ea typeface="Lato Medium" panose="020F0502020204030203" pitchFamily="34" charset="0"/>
                    <a:cs typeface="Lato Medium" panose="020F0502020204030203" pitchFamily="34" charset="0"/>
                  </a:rPr>
                  <a:t>Sandbox</a:t>
                </a:r>
                <a:endPara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endParaRPr>
              </a:p>
            </p:txBody>
          </p:sp>
        </p:grpSp>
      </p:grpSp>
      <p:sp>
        <p:nvSpPr>
          <p:cNvPr id="24" name="Rounded Rectangle 15">
            <a:extLst>
              <a:ext uri="{FF2B5EF4-FFF2-40B4-BE49-F238E27FC236}">
                <a16:creationId xmlns:a16="http://schemas.microsoft.com/office/drawing/2014/main" id="{756CE8A2-DC86-4E24-ADE0-9754C560BA56}"/>
              </a:ext>
            </a:extLst>
          </p:cNvPr>
          <p:cNvSpPr/>
          <p:nvPr/>
        </p:nvSpPr>
        <p:spPr>
          <a:xfrm>
            <a:off x="6562434" y="1990449"/>
            <a:ext cx="6117245" cy="1326927"/>
          </a:xfrm>
          <a:prstGeom prst="roundRect">
            <a:avLst/>
          </a:prstGeom>
          <a:gradFill>
            <a:gsLst>
              <a:gs pos="100000">
                <a:schemeClr val="accent5">
                  <a:alpha val="35000"/>
                </a:schemeClr>
              </a:gs>
              <a:gs pos="50000">
                <a:schemeClr val="accent5">
                  <a:alpha val="0"/>
                </a:schemeClr>
              </a:gs>
              <a:gs pos="100000">
                <a:schemeClr val="accent5"/>
              </a:gs>
              <a:gs pos="100000">
                <a:schemeClr val="accent5"/>
              </a:gs>
              <a:gs pos="100000">
                <a:schemeClr val="accent5"/>
              </a:gs>
            </a:gsLst>
            <a:lin ang="0" scaled="0"/>
          </a:gradFill>
          <a:ln>
            <a:solidFill>
              <a:schemeClr val="lt1">
                <a:hueOff val="0"/>
                <a:satOff val="0"/>
                <a:lumOff val="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74320" tIns="182880" rIns="365760" bIns="27432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pic>
        <p:nvPicPr>
          <p:cNvPr id="41" name="Grafik 40">
            <a:extLst>
              <a:ext uri="{FF2B5EF4-FFF2-40B4-BE49-F238E27FC236}">
                <a16:creationId xmlns:a16="http://schemas.microsoft.com/office/drawing/2014/main" id="{1CE077AD-BD33-431E-A6BF-13220BC17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542" y="2859913"/>
            <a:ext cx="1169384" cy="116938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437F4D-B4F6-FD4B-8FFA-36E2C982800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6907" y="6531429"/>
            <a:ext cx="447908" cy="190046"/>
          </a:xfrm>
        </p:spPr>
        <p:txBody>
          <a:bodyPr/>
          <a:lstStyle/>
          <a:p>
            <a:fld id="{2456483D-79A7-2C43-8D75-3922047D67F6}" type="slidenum">
              <a:rPr lang="de-DE" smtClean="0"/>
              <a:t>27</a:t>
            </a:fld>
            <a:endParaRPr lang="de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8FCDA3-3A94-7B41-935F-C6E7FE197AD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49211" y="6531429"/>
            <a:ext cx="812323" cy="200932"/>
          </a:xfrm>
        </p:spPr>
        <p:txBody>
          <a:bodyPr/>
          <a:lstStyle/>
          <a:p>
            <a:fld id="{86825900-94BA-4100-AA58-EEE842A01E16}" type="datetime1">
              <a:rPr lang="de-DE" smtClean="0"/>
              <a:t>26.10.2019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83BE459-5BC7-494A-8177-F770A5C354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Compliance In Code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4F984D82-3EB6-8E46-8724-AB28F1BB352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624845" y="989606"/>
            <a:ext cx="10872062" cy="307777"/>
          </a:xfrm>
        </p:spPr>
        <p:txBody>
          <a:bodyPr anchor="t"/>
          <a:lstStyle/>
          <a:p>
            <a:r>
              <a:rPr lang="de-DE" sz="1400" dirty="0"/>
              <a:t>Moderne Produktentwicklung im regulierten Umfeld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E0D498C4-9AF5-4822-8102-0B0A64666865}"/>
              </a:ext>
            </a:extLst>
          </p:cNvPr>
          <p:cNvSpPr/>
          <p:nvPr/>
        </p:nvSpPr>
        <p:spPr>
          <a:xfrm>
            <a:off x="2095962" y="3687833"/>
            <a:ext cx="1820491" cy="95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Github</a:t>
            </a:r>
            <a:b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</a:b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Enterprise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D75ACF7E-7A58-4B68-B132-549C05A7536C}"/>
              </a:ext>
            </a:extLst>
          </p:cNvPr>
          <p:cNvSpPr/>
          <p:nvPr/>
        </p:nvSpPr>
        <p:spPr>
          <a:xfrm>
            <a:off x="4150451" y="2922939"/>
            <a:ext cx="1820491" cy="95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Concourse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926BF11B-6834-4B28-AD4D-A8E36EF4F0A3}"/>
              </a:ext>
            </a:extLst>
          </p:cNvPr>
          <p:cNvSpPr/>
          <p:nvPr/>
        </p:nvSpPr>
        <p:spPr>
          <a:xfrm>
            <a:off x="4150451" y="4083657"/>
            <a:ext cx="1820491" cy="9552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74320" tIns="182880" rIns="365760" bIns="2743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Docker Registry</a:t>
            </a:r>
          </a:p>
        </p:txBody>
      </p: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91995912-C6F5-4808-9E45-D7F03EB8509B}"/>
              </a:ext>
            </a:extLst>
          </p:cNvPr>
          <p:cNvCxnSpPr>
            <a:cxnSpLocks/>
          </p:cNvCxnSpPr>
          <p:nvPr/>
        </p:nvCxnSpPr>
        <p:spPr>
          <a:xfrm>
            <a:off x="5076292" y="3719268"/>
            <a:ext cx="0" cy="547932"/>
          </a:xfrm>
          <a:prstGeom prst="straightConnector1">
            <a:avLst/>
          </a:prstGeom>
          <a:ln w="50800">
            <a:solidFill>
              <a:schemeClr val="tx1"/>
            </a:solidFill>
            <a:headEnd type="oval"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90DFDCF7-849E-436D-82BB-32EA2CE02081}"/>
              </a:ext>
            </a:extLst>
          </p:cNvPr>
          <p:cNvCxnSpPr>
            <a:cxnSpLocks/>
          </p:cNvCxnSpPr>
          <p:nvPr/>
        </p:nvCxnSpPr>
        <p:spPr>
          <a:xfrm flipH="1">
            <a:off x="1617090" y="3399939"/>
            <a:ext cx="2732118" cy="34423"/>
          </a:xfrm>
          <a:prstGeom prst="straightConnector1">
            <a:avLst/>
          </a:prstGeom>
          <a:ln w="50800">
            <a:solidFill>
              <a:schemeClr val="tx1">
                <a:alpha val="35000"/>
              </a:schemeClr>
            </a:solidFill>
            <a:prstDash val="sysDot"/>
            <a:headEnd type="triangle" w="med" len="med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hteck 14">
            <a:extLst>
              <a:ext uri="{FF2B5EF4-FFF2-40B4-BE49-F238E27FC236}">
                <a16:creationId xmlns:a16="http://schemas.microsoft.com/office/drawing/2014/main" id="{BE584FC2-DF33-401E-B5BF-DD505ED715DE}"/>
              </a:ext>
            </a:extLst>
          </p:cNvPr>
          <p:cNvSpPr/>
          <p:nvPr/>
        </p:nvSpPr>
        <p:spPr>
          <a:xfrm>
            <a:off x="4150451" y="1760988"/>
            <a:ext cx="1820491" cy="9552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74320" tIns="182880" rIns="365760" bIns="2743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Gem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Server</a:t>
            </a:r>
          </a:p>
        </p:txBody>
      </p: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FCD58E23-2D29-4817-A59D-2C6BB7FA2AB5}"/>
              </a:ext>
            </a:extLst>
          </p:cNvPr>
          <p:cNvCxnSpPr/>
          <p:nvPr/>
        </p:nvCxnSpPr>
        <p:spPr>
          <a:xfrm flipV="1">
            <a:off x="5050420" y="2543486"/>
            <a:ext cx="0" cy="445565"/>
          </a:xfrm>
          <a:prstGeom prst="straightConnector1">
            <a:avLst/>
          </a:prstGeom>
          <a:ln w="50800">
            <a:solidFill>
              <a:schemeClr val="tx1"/>
            </a:solidFill>
            <a:headEnd type="oval"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Pfeil nach rechts 16">
            <a:extLst>
              <a:ext uri="{FF2B5EF4-FFF2-40B4-BE49-F238E27FC236}">
                <a16:creationId xmlns:a16="http://schemas.microsoft.com/office/drawing/2014/main" id="{A77C7596-3A4B-4F61-9B90-74ED629F71E3}"/>
              </a:ext>
            </a:extLst>
          </p:cNvPr>
          <p:cNvSpPr/>
          <p:nvPr/>
        </p:nvSpPr>
        <p:spPr>
          <a:xfrm rot="10800000">
            <a:off x="10659054" y="2202967"/>
            <a:ext cx="1565327" cy="938534"/>
          </a:xfrm>
          <a:prstGeom prst="rightArrow">
            <a:avLst>
              <a:gd name="adj1" fmla="val 68944"/>
              <a:gd name="adj2" fmla="val 73438"/>
            </a:avLst>
          </a:prstGeom>
          <a:solidFill>
            <a:srgbClr val="92D05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74320" tIns="182880" rIns="365760" bIns="27432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B5F830D7-6D4C-4497-8DB4-0F7F0FA9C248}"/>
              </a:ext>
            </a:extLst>
          </p:cNvPr>
          <p:cNvSpPr/>
          <p:nvPr/>
        </p:nvSpPr>
        <p:spPr>
          <a:xfrm>
            <a:off x="11087755" y="2486212"/>
            <a:ext cx="934871" cy="338554"/>
          </a:xfrm>
          <a:prstGeom prst="rect">
            <a:avLst/>
          </a:prstGeom>
          <a:solidFill>
            <a:srgbClr val="92D050">
              <a:alpha val="0"/>
            </a:srgbClr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Partners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cxnSp>
        <p:nvCxnSpPr>
          <p:cNvPr id="28" name="Gerade Verbindung mit Pfeil 27">
            <a:extLst>
              <a:ext uri="{FF2B5EF4-FFF2-40B4-BE49-F238E27FC236}">
                <a16:creationId xmlns:a16="http://schemas.microsoft.com/office/drawing/2014/main" id="{3B6102AC-2DAB-4C01-9DB2-5821784A952C}"/>
              </a:ext>
            </a:extLst>
          </p:cNvPr>
          <p:cNvCxnSpPr/>
          <p:nvPr/>
        </p:nvCxnSpPr>
        <p:spPr>
          <a:xfrm rot="16200000" flipV="1">
            <a:off x="6184741" y="3142010"/>
            <a:ext cx="0" cy="584700"/>
          </a:xfrm>
          <a:prstGeom prst="straightConnector1">
            <a:avLst/>
          </a:prstGeom>
          <a:ln w="50800">
            <a:solidFill>
              <a:schemeClr val="tx1">
                <a:alpha val="35000"/>
              </a:schemeClr>
            </a:solidFill>
            <a:headEnd type="triangle" w="med" len="med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hteck 28">
            <a:extLst>
              <a:ext uri="{FF2B5EF4-FFF2-40B4-BE49-F238E27FC236}">
                <a16:creationId xmlns:a16="http://schemas.microsoft.com/office/drawing/2014/main" id="{FAB7D271-5818-4C98-9BE9-4F2EA49EA5D7}"/>
              </a:ext>
            </a:extLst>
          </p:cNvPr>
          <p:cNvSpPr/>
          <p:nvPr/>
        </p:nvSpPr>
        <p:spPr>
          <a:xfrm>
            <a:off x="6477091" y="5215974"/>
            <a:ext cx="1386000" cy="914527"/>
          </a:xfrm>
          <a:prstGeom prst="rect">
            <a:avLst/>
          </a:prstGeom>
          <a:solidFill>
            <a:schemeClr val="accent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72000" rIns="72000" bIns="7200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Prometheus</a:t>
            </a:r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44B89C69-7433-4768-9EDB-D391ED7ECEA7}"/>
              </a:ext>
            </a:extLst>
          </p:cNvPr>
          <p:cNvSpPr/>
          <p:nvPr/>
        </p:nvSpPr>
        <p:spPr>
          <a:xfrm>
            <a:off x="7953428" y="5215974"/>
            <a:ext cx="1386000" cy="914527"/>
          </a:xfrm>
          <a:prstGeom prst="rect">
            <a:avLst/>
          </a:prstGeom>
          <a:solidFill>
            <a:schemeClr val="accent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72000" rIns="72000" bIns="7200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Logging</a:t>
            </a:r>
            <a:r>
              <a:rPr lang="de-DE" sz="1600" b="1" dirty="0">
                <a:solidFill>
                  <a:prstClr val="white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Infrastructure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cxnSp>
        <p:nvCxnSpPr>
          <p:cNvPr id="33" name="Gerade Verbindung mit Pfeil 32">
            <a:extLst>
              <a:ext uri="{FF2B5EF4-FFF2-40B4-BE49-F238E27FC236}">
                <a16:creationId xmlns:a16="http://schemas.microsoft.com/office/drawing/2014/main" id="{D28A2D12-09DD-4569-9B80-D79C07101616}"/>
              </a:ext>
            </a:extLst>
          </p:cNvPr>
          <p:cNvCxnSpPr/>
          <p:nvPr/>
        </p:nvCxnSpPr>
        <p:spPr>
          <a:xfrm flipV="1">
            <a:off x="8652735" y="4892178"/>
            <a:ext cx="0" cy="445565"/>
          </a:xfrm>
          <a:prstGeom prst="straightConnector1">
            <a:avLst/>
          </a:prstGeom>
          <a:ln w="50800">
            <a:solidFill>
              <a:schemeClr val="tx1">
                <a:alpha val="35000"/>
              </a:schemeClr>
            </a:solidFill>
            <a:headEnd type="triangl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mit Pfeil 33">
            <a:extLst>
              <a:ext uri="{FF2B5EF4-FFF2-40B4-BE49-F238E27FC236}">
                <a16:creationId xmlns:a16="http://schemas.microsoft.com/office/drawing/2014/main" id="{A54D59C3-4E33-4D14-ADD9-A0F113394A59}"/>
              </a:ext>
            </a:extLst>
          </p:cNvPr>
          <p:cNvCxnSpPr>
            <a:cxnSpLocks/>
          </p:cNvCxnSpPr>
          <p:nvPr/>
        </p:nvCxnSpPr>
        <p:spPr>
          <a:xfrm flipV="1">
            <a:off x="7170486" y="4892178"/>
            <a:ext cx="0" cy="445566"/>
          </a:xfrm>
          <a:prstGeom prst="straightConnector1">
            <a:avLst/>
          </a:prstGeom>
          <a:ln w="50800">
            <a:solidFill>
              <a:schemeClr val="tx1">
                <a:alpha val="35000"/>
              </a:schemeClr>
            </a:solidFill>
            <a:headEnd type="triangl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mit Pfeil 34">
            <a:extLst>
              <a:ext uri="{FF2B5EF4-FFF2-40B4-BE49-F238E27FC236}">
                <a16:creationId xmlns:a16="http://schemas.microsoft.com/office/drawing/2014/main" id="{2039F2AE-A05C-45B4-8B8D-DF15CE4B7DA8}"/>
              </a:ext>
            </a:extLst>
          </p:cNvPr>
          <p:cNvCxnSpPr>
            <a:cxnSpLocks/>
          </p:cNvCxnSpPr>
          <p:nvPr/>
        </p:nvCxnSpPr>
        <p:spPr>
          <a:xfrm flipH="1">
            <a:off x="3813342" y="3687833"/>
            <a:ext cx="535866" cy="477000"/>
          </a:xfrm>
          <a:prstGeom prst="straightConnector1">
            <a:avLst/>
          </a:prstGeom>
          <a:ln w="508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mit Pfeil 35">
            <a:extLst>
              <a:ext uri="{FF2B5EF4-FFF2-40B4-BE49-F238E27FC236}">
                <a16:creationId xmlns:a16="http://schemas.microsoft.com/office/drawing/2014/main" id="{82DC4EF0-F9D2-41AA-9CBC-63CC17CBE84E}"/>
              </a:ext>
            </a:extLst>
          </p:cNvPr>
          <p:cNvCxnSpPr/>
          <p:nvPr/>
        </p:nvCxnSpPr>
        <p:spPr>
          <a:xfrm rot="16200000" flipV="1">
            <a:off x="6184741" y="4263130"/>
            <a:ext cx="0" cy="584700"/>
          </a:xfrm>
          <a:prstGeom prst="straightConnector1">
            <a:avLst/>
          </a:prstGeom>
          <a:ln w="50800">
            <a:solidFill>
              <a:schemeClr val="tx1">
                <a:alpha val="35000"/>
              </a:schemeClr>
            </a:solidFill>
            <a:headEnd type="triangle" w="med" len="med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mit Pfeil 39">
            <a:extLst>
              <a:ext uri="{FF2B5EF4-FFF2-40B4-BE49-F238E27FC236}">
                <a16:creationId xmlns:a16="http://schemas.microsoft.com/office/drawing/2014/main" id="{1DECC24B-53EA-4111-994F-E780B85B9BDD}"/>
              </a:ext>
            </a:extLst>
          </p:cNvPr>
          <p:cNvCxnSpPr>
            <a:cxnSpLocks/>
          </p:cNvCxnSpPr>
          <p:nvPr/>
        </p:nvCxnSpPr>
        <p:spPr>
          <a:xfrm flipH="1" flipV="1">
            <a:off x="1612580" y="3434360"/>
            <a:ext cx="657579" cy="730473"/>
          </a:xfrm>
          <a:prstGeom prst="straightConnector1">
            <a:avLst/>
          </a:prstGeom>
          <a:ln w="50800">
            <a:solidFill>
              <a:schemeClr val="tx1">
                <a:alpha val="35000"/>
              </a:schemeClr>
            </a:solidFill>
            <a:headEnd type="triangle" w="med" len="med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hteck 41">
            <a:extLst>
              <a:ext uri="{FF2B5EF4-FFF2-40B4-BE49-F238E27FC236}">
                <a16:creationId xmlns:a16="http://schemas.microsoft.com/office/drawing/2014/main" id="{93D30541-3C4A-4BB7-80A9-20AD06C65B5D}"/>
              </a:ext>
            </a:extLst>
          </p:cNvPr>
          <p:cNvSpPr/>
          <p:nvPr/>
        </p:nvSpPr>
        <p:spPr>
          <a:xfrm>
            <a:off x="697951" y="3903618"/>
            <a:ext cx="9845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dirty="0">
                <a:solidFill>
                  <a:schemeClr val="bg2">
                    <a:lumMod val="90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Engineer</a:t>
            </a:r>
            <a:endParaRPr lang="de-DE" sz="1600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37" name="Rechteck 36">
            <a:extLst>
              <a:ext uri="{FF2B5EF4-FFF2-40B4-BE49-F238E27FC236}">
                <a16:creationId xmlns:a16="http://schemas.microsoft.com/office/drawing/2014/main" id="{35AF9350-3CF0-45CB-B5AE-E38274BD7C37}"/>
              </a:ext>
            </a:extLst>
          </p:cNvPr>
          <p:cNvSpPr/>
          <p:nvPr/>
        </p:nvSpPr>
        <p:spPr>
          <a:xfrm>
            <a:off x="6736188" y="3412062"/>
            <a:ext cx="2419311" cy="608999"/>
          </a:xfrm>
          <a:prstGeom prst="rect">
            <a:avLst/>
          </a:prstGeom>
          <a:solidFill>
            <a:schemeClr val="accent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Staging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50EB3FFE-C292-434B-BD7F-5121EF19856F}"/>
              </a:ext>
            </a:extLst>
          </p:cNvPr>
          <p:cNvSpPr/>
          <p:nvPr/>
        </p:nvSpPr>
        <p:spPr>
          <a:xfrm>
            <a:off x="6736187" y="4117607"/>
            <a:ext cx="2419311" cy="608999"/>
          </a:xfrm>
          <a:prstGeom prst="rect">
            <a:avLst/>
          </a:prstGeom>
          <a:solidFill>
            <a:schemeClr val="accent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Testing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18922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437F4D-B4F6-FD4B-8FFA-36E2C982800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6907" y="6531429"/>
            <a:ext cx="447908" cy="190046"/>
          </a:xfrm>
        </p:spPr>
        <p:txBody>
          <a:bodyPr/>
          <a:lstStyle/>
          <a:p>
            <a:fld id="{2456483D-79A7-2C43-8D75-3922047D67F6}" type="slidenum">
              <a:rPr lang="de-DE" smtClean="0"/>
              <a:t>28</a:t>
            </a:fld>
            <a:endParaRPr lang="de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8FCDA3-3A94-7B41-935F-C6E7FE197AD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49211" y="6531429"/>
            <a:ext cx="812323" cy="200932"/>
          </a:xfrm>
        </p:spPr>
        <p:txBody>
          <a:bodyPr/>
          <a:lstStyle/>
          <a:p>
            <a:fld id="{86825900-94BA-4100-AA58-EEE842A01E16}" type="datetime1">
              <a:rPr lang="de-DE" smtClean="0"/>
              <a:t>26.10.2019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83BE459-5BC7-494A-8177-F770A5C354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Compliance In Code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4F984D82-3EB6-8E46-8724-AB28F1BB352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624845" y="989606"/>
            <a:ext cx="10872062" cy="307777"/>
          </a:xfrm>
        </p:spPr>
        <p:txBody>
          <a:bodyPr anchor="t"/>
          <a:lstStyle/>
          <a:p>
            <a:r>
              <a:rPr lang="de-DE" sz="1400" dirty="0"/>
              <a:t>Moderne Produktentwicklung im regulierten Umfeld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743EADF-A52C-453A-8589-42270E25E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3153772"/>
            <a:ext cx="3004038" cy="63084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3A0A6E60-2620-4660-BDA7-2D4590077A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0036" y="3054818"/>
            <a:ext cx="2726871" cy="828755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BE7DECF0-5EAC-4BF2-B8A4-E8F74F92C5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8482" y="4898283"/>
            <a:ext cx="1204965" cy="1401930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7958D2E1-EDB1-4340-A0DC-6BFF954143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3065" y="4898283"/>
            <a:ext cx="999508" cy="970111"/>
          </a:xfrm>
          <a:prstGeom prst="rect">
            <a:avLst/>
          </a:prstGeom>
        </p:spPr>
      </p:pic>
      <p:cxnSp>
        <p:nvCxnSpPr>
          <p:cNvPr id="20" name="Verbinder: gewinkelt 19">
            <a:extLst>
              <a:ext uri="{FF2B5EF4-FFF2-40B4-BE49-F238E27FC236}">
                <a16:creationId xmlns:a16="http://schemas.microsoft.com/office/drawing/2014/main" id="{A7194188-C3C7-40FE-9133-FE3FCD79397D}"/>
              </a:ext>
            </a:extLst>
          </p:cNvPr>
          <p:cNvCxnSpPr>
            <a:cxnSpLocks/>
            <a:endCxn id="14" idx="0"/>
          </p:cNvCxnSpPr>
          <p:nvPr/>
        </p:nvCxnSpPr>
        <p:spPr>
          <a:xfrm rot="10800000" flipV="1">
            <a:off x="7300965" y="4390929"/>
            <a:ext cx="1811854" cy="507353"/>
          </a:xfrm>
          <a:prstGeom prst="bentConnector2">
            <a:avLst/>
          </a:prstGeom>
          <a:ln w="12700">
            <a:solidFill>
              <a:srgbClr val="00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>
            <a:extLst>
              <a:ext uri="{FF2B5EF4-FFF2-40B4-BE49-F238E27FC236}">
                <a16:creationId xmlns:a16="http://schemas.microsoft.com/office/drawing/2014/main" id="{C1CCF2FB-A832-4F41-A1BD-4A020D616437}"/>
              </a:ext>
            </a:extLst>
          </p:cNvPr>
          <p:cNvCxnSpPr>
            <a:cxnSpLocks/>
          </p:cNvCxnSpPr>
          <p:nvPr/>
        </p:nvCxnSpPr>
        <p:spPr>
          <a:xfrm flipH="1">
            <a:off x="4461468" y="3469196"/>
            <a:ext cx="4151598" cy="0"/>
          </a:xfrm>
          <a:prstGeom prst="straightConnector1">
            <a:avLst/>
          </a:prstGeom>
          <a:ln w="12700">
            <a:solidFill>
              <a:srgbClr val="00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Verbinder: gewinkelt 28">
            <a:extLst>
              <a:ext uri="{FF2B5EF4-FFF2-40B4-BE49-F238E27FC236}">
                <a16:creationId xmlns:a16="http://schemas.microsoft.com/office/drawing/2014/main" id="{9A511D11-2CAF-441D-A775-98E0F7FA83E7}"/>
              </a:ext>
            </a:extLst>
          </p:cNvPr>
          <p:cNvCxnSpPr>
            <a:cxnSpLocks/>
            <a:stCxn id="12" idx="2"/>
            <a:endCxn id="16" idx="0"/>
          </p:cNvCxnSpPr>
          <p:nvPr/>
        </p:nvCxnSpPr>
        <p:spPr>
          <a:xfrm rot="5400000">
            <a:off x="9115791" y="3880602"/>
            <a:ext cx="1014710" cy="1020653"/>
          </a:xfrm>
          <a:prstGeom prst="bentConnector3">
            <a:avLst>
              <a:gd name="adj1" fmla="val 50000"/>
            </a:avLst>
          </a:prstGeom>
          <a:ln w="12700">
            <a:solidFill>
              <a:srgbClr val="00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feld 37">
            <a:extLst>
              <a:ext uri="{FF2B5EF4-FFF2-40B4-BE49-F238E27FC236}">
                <a16:creationId xmlns:a16="http://schemas.microsoft.com/office/drawing/2014/main" id="{88F7EDCB-0BC1-4D7F-AB37-6FFA1E11FCB8}"/>
              </a:ext>
            </a:extLst>
          </p:cNvPr>
          <p:cNvSpPr txBox="1"/>
          <p:nvPr/>
        </p:nvSpPr>
        <p:spPr>
          <a:xfrm>
            <a:off x="6155840" y="3449452"/>
            <a:ext cx="258115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100" dirty="0">
                <a:solidFill>
                  <a:srgbClr val="000000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Triggers durch PRs / </a:t>
            </a:r>
            <a:r>
              <a:rPr lang="de-DE" sz="1100" dirty="0" err="1">
                <a:solidFill>
                  <a:srgbClr val="000000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Merges</a:t>
            </a:r>
            <a:r>
              <a:rPr lang="de-DE" sz="1100" dirty="0">
                <a:solidFill>
                  <a:srgbClr val="000000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/ Releases</a:t>
            </a: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86B091EF-6D7C-4F09-9ACD-C9B04D20C304}"/>
              </a:ext>
            </a:extLst>
          </p:cNvPr>
          <p:cNvSpPr txBox="1"/>
          <p:nvPr/>
        </p:nvSpPr>
        <p:spPr>
          <a:xfrm>
            <a:off x="7300964" y="4129317"/>
            <a:ext cx="21771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100" dirty="0">
                <a:solidFill>
                  <a:srgbClr val="000000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Push von Docker Images / </a:t>
            </a:r>
            <a:r>
              <a:rPr lang="de-DE" sz="1100" dirty="0" err="1">
                <a:solidFill>
                  <a:srgbClr val="000000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Gems</a:t>
            </a:r>
            <a:endParaRPr lang="de-DE" sz="1100" dirty="0">
              <a:solidFill>
                <a:srgbClr val="000000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grpSp>
        <p:nvGrpSpPr>
          <p:cNvPr id="52" name="Gruppieren 51">
            <a:extLst>
              <a:ext uri="{FF2B5EF4-FFF2-40B4-BE49-F238E27FC236}">
                <a16:creationId xmlns:a16="http://schemas.microsoft.com/office/drawing/2014/main" id="{D0B5CC26-B6AC-4231-88F5-FDB832C31035}"/>
              </a:ext>
            </a:extLst>
          </p:cNvPr>
          <p:cNvGrpSpPr/>
          <p:nvPr/>
        </p:nvGrpSpPr>
        <p:grpSpPr>
          <a:xfrm>
            <a:off x="1587640" y="3784620"/>
            <a:ext cx="2974314" cy="1451833"/>
            <a:chOff x="1587640" y="3784620"/>
            <a:chExt cx="2974314" cy="1451833"/>
          </a:xfrm>
        </p:grpSpPr>
        <p:cxnSp>
          <p:nvCxnSpPr>
            <p:cNvPr id="36" name="Gerader Verbinder 35">
              <a:extLst>
                <a:ext uri="{FF2B5EF4-FFF2-40B4-BE49-F238E27FC236}">
                  <a16:creationId xmlns:a16="http://schemas.microsoft.com/office/drawing/2014/main" id="{BCC19DF4-325A-497C-B07C-348960E830EA}"/>
                </a:ext>
              </a:extLst>
            </p:cNvPr>
            <p:cNvCxnSpPr/>
            <p:nvPr/>
          </p:nvCxnSpPr>
          <p:spPr>
            <a:xfrm>
              <a:off x="1587640" y="3784620"/>
              <a:ext cx="0" cy="1266092"/>
            </a:xfrm>
            <a:prstGeom prst="line">
              <a:avLst/>
            </a:prstGeom>
            <a:ln w="127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r Verbinder 40">
              <a:extLst>
                <a:ext uri="{FF2B5EF4-FFF2-40B4-BE49-F238E27FC236}">
                  <a16:creationId xmlns:a16="http://schemas.microsoft.com/office/drawing/2014/main" id="{474E7E47-0832-4D8C-99B2-EA9C1899B5AE}"/>
                </a:ext>
              </a:extLst>
            </p:cNvPr>
            <p:cNvCxnSpPr/>
            <p:nvPr/>
          </p:nvCxnSpPr>
          <p:spPr>
            <a:xfrm>
              <a:off x="1592663" y="4088921"/>
              <a:ext cx="351693" cy="0"/>
            </a:xfrm>
            <a:prstGeom prst="line">
              <a:avLst/>
            </a:prstGeom>
            <a:ln>
              <a:solidFill>
                <a:srgbClr val="000000"/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feld 41">
              <a:extLst>
                <a:ext uri="{FF2B5EF4-FFF2-40B4-BE49-F238E27FC236}">
                  <a16:creationId xmlns:a16="http://schemas.microsoft.com/office/drawing/2014/main" id="{E3116F89-4405-4A1A-8BF5-D782108EFAD3}"/>
                </a:ext>
              </a:extLst>
            </p:cNvPr>
            <p:cNvSpPr txBox="1"/>
            <p:nvPr/>
          </p:nvSpPr>
          <p:spPr>
            <a:xfrm>
              <a:off x="1996964" y="3959180"/>
              <a:ext cx="2564990" cy="1277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100" dirty="0">
                  <a:solidFill>
                    <a:srgbClr val="000000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Konfiguriert via </a:t>
              </a:r>
              <a:r>
                <a:rPr lang="de-DE" sz="1100" b="1" dirty="0">
                  <a:solidFill>
                    <a:srgbClr val="000000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Terraform</a:t>
              </a:r>
              <a:r>
                <a:rPr lang="de-DE" sz="1100" dirty="0">
                  <a:solidFill>
                    <a:srgbClr val="000000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 &amp; </a:t>
              </a:r>
              <a:r>
                <a:rPr lang="de-DE" sz="1100" b="1" dirty="0">
                  <a:solidFill>
                    <a:srgbClr val="000000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Atlantis</a:t>
              </a:r>
            </a:p>
            <a:p>
              <a:endParaRPr lang="de-DE" sz="1100" dirty="0">
                <a:solidFill>
                  <a:srgbClr val="000000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  <a:p>
              <a:r>
                <a:rPr lang="de-DE" sz="1100" dirty="0">
                  <a:solidFill>
                    <a:srgbClr val="000000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Branch </a:t>
              </a:r>
              <a:r>
                <a:rPr lang="de-DE" sz="1100" dirty="0" err="1">
                  <a:solidFill>
                    <a:srgbClr val="000000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Protection</a:t>
              </a:r>
              <a:r>
                <a:rPr lang="de-DE" sz="1100" dirty="0">
                  <a:solidFill>
                    <a:srgbClr val="000000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 &amp; Status Checks für alle Master-</a:t>
              </a:r>
              <a:r>
                <a:rPr lang="de-DE" sz="1100" dirty="0" err="1">
                  <a:solidFill>
                    <a:srgbClr val="000000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Branches</a:t>
              </a:r>
              <a:endParaRPr lang="de-DE" sz="1100" dirty="0">
                <a:solidFill>
                  <a:srgbClr val="000000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  <a:p>
              <a:endParaRPr lang="de-DE" sz="1100" dirty="0">
                <a:solidFill>
                  <a:srgbClr val="000000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  <a:p>
              <a:r>
                <a:rPr lang="de-DE" sz="1100" dirty="0">
                  <a:solidFill>
                    <a:srgbClr val="000000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Rechtevergabe nach Gruppen und im 4-Augen-Prinzip</a:t>
              </a:r>
            </a:p>
          </p:txBody>
        </p:sp>
        <p:cxnSp>
          <p:nvCxnSpPr>
            <p:cNvPr id="43" name="Gerader Verbinder 42">
              <a:extLst>
                <a:ext uri="{FF2B5EF4-FFF2-40B4-BE49-F238E27FC236}">
                  <a16:creationId xmlns:a16="http://schemas.microsoft.com/office/drawing/2014/main" id="{CF184AD1-F204-4C65-AE14-08CB86E11561}"/>
                </a:ext>
              </a:extLst>
            </p:cNvPr>
            <p:cNvCxnSpPr/>
            <p:nvPr/>
          </p:nvCxnSpPr>
          <p:spPr>
            <a:xfrm>
              <a:off x="1587640" y="4421990"/>
              <a:ext cx="351693" cy="0"/>
            </a:xfrm>
            <a:prstGeom prst="line">
              <a:avLst/>
            </a:prstGeom>
            <a:ln>
              <a:solidFill>
                <a:srgbClr val="000000"/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r Verbinder 43">
              <a:extLst>
                <a:ext uri="{FF2B5EF4-FFF2-40B4-BE49-F238E27FC236}">
                  <a16:creationId xmlns:a16="http://schemas.microsoft.com/office/drawing/2014/main" id="{92A9B679-193E-497C-BD73-1E93175C6431}"/>
                </a:ext>
              </a:extLst>
            </p:cNvPr>
            <p:cNvCxnSpPr/>
            <p:nvPr/>
          </p:nvCxnSpPr>
          <p:spPr>
            <a:xfrm>
              <a:off x="1602711" y="4920770"/>
              <a:ext cx="351693" cy="0"/>
            </a:xfrm>
            <a:prstGeom prst="line">
              <a:avLst/>
            </a:prstGeom>
            <a:ln>
              <a:solidFill>
                <a:srgbClr val="000000"/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uppieren 52">
            <a:extLst>
              <a:ext uri="{FF2B5EF4-FFF2-40B4-BE49-F238E27FC236}">
                <a16:creationId xmlns:a16="http://schemas.microsoft.com/office/drawing/2014/main" id="{55B1C6F8-768A-44DD-8DF4-C2D1643098D9}"/>
              </a:ext>
            </a:extLst>
          </p:cNvPr>
          <p:cNvGrpSpPr/>
          <p:nvPr/>
        </p:nvGrpSpPr>
        <p:grpSpPr>
          <a:xfrm>
            <a:off x="8884418" y="1698478"/>
            <a:ext cx="2971221" cy="1356340"/>
            <a:chOff x="8884418" y="1698478"/>
            <a:chExt cx="2971221" cy="1356340"/>
          </a:xfrm>
        </p:grpSpPr>
        <p:cxnSp>
          <p:nvCxnSpPr>
            <p:cNvPr id="45" name="Gerader Verbinder 44">
              <a:extLst>
                <a:ext uri="{FF2B5EF4-FFF2-40B4-BE49-F238E27FC236}">
                  <a16:creationId xmlns:a16="http://schemas.microsoft.com/office/drawing/2014/main" id="{CC9A9CE2-F111-476F-A964-731517638958}"/>
                </a:ext>
              </a:extLst>
            </p:cNvPr>
            <p:cNvCxnSpPr>
              <a:cxnSpLocks/>
            </p:cNvCxnSpPr>
            <p:nvPr/>
          </p:nvCxnSpPr>
          <p:spPr>
            <a:xfrm>
              <a:off x="8884418" y="1721104"/>
              <a:ext cx="0" cy="1333714"/>
            </a:xfrm>
            <a:prstGeom prst="line">
              <a:avLst/>
            </a:prstGeom>
            <a:ln w="127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r Verbinder 45">
              <a:extLst>
                <a:ext uri="{FF2B5EF4-FFF2-40B4-BE49-F238E27FC236}">
                  <a16:creationId xmlns:a16="http://schemas.microsoft.com/office/drawing/2014/main" id="{00EAFEC8-C918-4641-AF13-1D8789A73B2F}"/>
                </a:ext>
              </a:extLst>
            </p:cNvPr>
            <p:cNvCxnSpPr/>
            <p:nvPr/>
          </p:nvCxnSpPr>
          <p:spPr>
            <a:xfrm>
              <a:off x="8889441" y="1841816"/>
              <a:ext cx="351693" cy="0"/>
            </a:xfrm>
            <a:prstGeom prst="line">
              <a:avLst/>
            </a:prstGeom>
            <a:ln>
              <a:solidFill>
                <a:srgbClr val="000000"/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r Verbinder 46">
              <a:extLst>
                <a:ext uri="{FF2B5EF4-FFF2-40B4-BE49-F238E27FC236}">
                  <a16:creationId xmlns:a16="http://schemas.microsoft.com/office/drawing/2014/main" id="{CB50517D-35A5-412E-904D-ED18804C2A80}"/>
                </a:ext>
              </a:extLst>
            </p:cNvPr>
            <p:cNvCxnSpPr/>
            <p:nvPr/>
          </p:nvCxnSpPr>
          <p:spPr>
            <a:xfrm>
              <a:off x="8884418" y="2174891"/>
              <a:ext cx="351693" cy="0"/>
            </a:xfrm>
            <a:prstGeom prst="line">
              <a:avLst/>
            </a:prstGeom>
            <a:ln>
              <a:solidFill>
                <a:srgbClr val="000000"/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r Verbinder 47">
              <a:extLst>
                <a:ext uri="{FF2B5EF4-FFF2-40B4-BE49-F238E27FC236}">
                  <a16:creationId xmlns:a16="http://schemas.microsoft.com/office/drawing/2014/main" id="{7797C01C-1DDB-41EC-85CE-4E45010A8C46}"/>
                </a:ext>
              </a:extLst>
            </p:cNvPr>
            <p:cNvCxnSpPr/>
            <p:nvPr/>
          </p:nvCxnSpPr>
          <p:spPr>
            <a:xfrm>
              <a:off x="8889441" y="2854540"/>
              <a:ext cx="351693" cy="0"/>
            </a:xfrm>
            <a:prstGeom prst="line">
              <a:avLst/>
            </a:prstGeom>
            <a:ln>
              <a:solidFill>
                <a:srgbClr val="000000"/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feld 48">
              <a:extLst>
                <a:ext uri="{FF2B5EF4-FFF2-40B4-BE49-F238E27FC236}">
                  <a16:creationId xmlns:a16="http://schemas.microsoft.com/office/drawing/2014/main" id="{A78A5826-D69F-4870-B976-78557F4E3D0A}"/>
                </a:ext>
              </a:extLst>
            </p:cNvPr>
            <p:cNvSpPr txBox="1"/>
            <p:nvPr/>
          </p:nvSpPr>
          <p:spPr>
            <a:xfrm>
              <a:off x="9290649" y="1698478"/>
              <a:ext cx="2564990" cy="1277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100" b="1" dirty="0">
                  <a:solidFill>
                    <a:srgbClr val="000000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“Open source </a:t>
              </a:r>
              <a:r>
                <a:rPr lang="de-DE" sz="1100" b="1" dirty="0" err="1">
                  <a:solidFill>
                    <a:srgbClr val="000000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continuous</a:t>
              </a:r>
              <a:r>
                <a:rPr lang="de-DE" sz="1100" b="1" dirty="0">
                  <a:solidFill>
                    <a:srgbClr val="000000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 thing-</a:t>
              </a:r>
              <a:r>
                <a:rPr lang="de-DE" sz="1100" b="1" dirty="0" err="1">
                  <a:solidFill>
                    <a:srgbClr val="000000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doer</a:t>
              </a:r>
              <a:r>
                <a:rPr lang="de-DE" sz="1100" b="1" dirty="0">
                  <a:solidFill>
                    <a:srgbClr val="000000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“</a:t>
              </a:r>
            </a:p>
            <a:p>
              <a:endParaRPr lang="de-DE" sz="1100" dirty="0">
                <a:solidFill>
                  <a:srgbClr val="000000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  <a:p>
              <a:r>
                <a:rPr lang="de-DE" sz="1100" dirty="0">
                  <a:solidFill>
                    <a:srgbClr val="000000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Pipeline- und YAML-</a:t>
              </a:r>
              <a:r>
                <a:rPr lang="de-DE" sz="1100" dirty="0" err="1">
                  <a:solidFill>
                    <a:srgbClr val="000000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based</a:t>
              </a:r>
              <a:endParaRPr lang="de-DE" sz="1100" dirty="0">
                <a:solidFill>
                  <a:srgbClr val="000000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  <a:p>
              <a:endParaRPr lang="de-DE" sz="1100" dirty="0">
                <a:solidFill>
                  <a:srgbClr val="000000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  <a:p>
              <a:r>
                <a:rPr lang="de-DE" sz="1100" dirty="0" err="1">
                  <a:solidFill>
                    <a:srgbClr val="000000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Stateless</a:t>
              </a:r>
              <a:r>
                <a:rPr lang="de-DE" sz="1100" dirty="0">
                  <a:solidFill>
                    <a:srgbClr val="000000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 Workers</a:t>
              </a:r>
            </a:p>
            <a:p>
              <a:endParaRPr lang="de-DE" sz="1100" dirty="0">
                <a:solidFill>
                  <a:srgbClr val="000000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  <a:p>
              <a:r>
                <a:rPr lang="de-DE" sz="1100" dirty="0">
                  <a:solidFill>
                    <a:srgbClr val="000000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“Container </a:t>
              </a:r>
              <a:r>
                <a:rPr lang="de-DE" sz="1100" dirty="0" err="1">
                  <a:solidFill>
                    <a:srgbClr val="000000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Orchestrator</a:t>
              </a:r>
              <a:r>
                <a:rPr lang="de-DE" sz="1100" dirty="0">
                  <a:solidFill>
                    <a:srgbClr val="000000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 für Tasks“</a:t>
              </a:r>
            </a:p>
          </p:txBody>
        </p:sp>
        <p:cxnSp>
          <p:nvCxnSpPr>
            <p:cNvPr id="51" name="Gerader Verbinder 50">
              <a:extLst>
                <a:ext uri="{FF2B5EF4-FFF2-40B4-BE49-F238E27FC236}">
                  <a16:creationId xmlns:a16="http://schemas.microsoft.com/office/drawing/2014/main" id="{770819CB-989E-4274-B988-08832F63DE6A}"/>
                </a:ext>
              </a:extLst>
            </p:cNvPr>
            <p:cNvCxnSpPr/>
            <p:nvPr/>
          </p:nvCxnSpPr>
          <p:spPr>
            <a:xfrm>
              <a:off x="8896138" y="2504520"/>
              <a:ext cx="351693" cy="0"/>
            </a:xfrm>
            <a:prstGeom prst="line">
              <a:avLst/>
            </a:prstGeom>
            <a:ln>
              <a:solidFill>
                <a:srgbClr val="000000"/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067A254D-17B4-4423-8A05-CACE0AD664B3}"/>
              </a:ext>
            </a:extLst>
          </p:cNvPr>
          <p:cNvGrpSpPr/>
          <p:nvPr/>
        </p:nvGrpSpPr>
        <p:grpSpPr>
          <a:xfrm>
            <a:off x="5489477" y="5473726"/>
            <a:ext cx="1209005" cy="261610"/>
            <a:chOff x="5489477" y="5473726"/>
            <a:chExt cx="1209005" cy="261610"/>
          </a:xfrm>
        </p:grpSpPr>
        <p:cxnSp>
          <p:nvCxnSpPr>
            <p:cNvPr id="57" name="Gerader Verbinder 56">
              <a:extLst>
                <a:ext uri="{FF2B5EF4-FFF2-40B4-BE49-F238E27FC236}">
                  <a16:creationId xmlns:a16="http://schemas.microsoft.com/office/drawing/2014/main" id="{9BC1B145-36D2-458E-9D88-5FC260065450}"/>
                </a:ext>
              </a:extLst>
            </p:cNvPr>
            <p:cNvCxnSpPr>
              <a:cxnSpLocks/>
              <a:stCxn id="14" idx="1"/>
            </p:cNvCxnSpPr>
            <p:nvPr/>
          </p:nvCxnSpPr>
          <p:spPr>
            <a:xfrm flipH="1">
              <a:off x="6370655" y="5599248"/>
              <a:ext cx="327827" cy="0"/>
            </a:xfrm>
            <a:prstGeom prst="line">
              <a:avLst/>
            </a:prstGeom>
            <a:ln>
              <a:solidFill>
                <a:srgbClr val="000000"/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feld 58">
              <a:extLst>
                <a:ext uri="{FF2B5EF4-FFF2-40B4-BE49-F238E27FC236}">
                  <a16:creationId xmlns:a16="http://schemas.microsoft.com/office/drawing/2014/main" id="{2FD507A5-8F6B-4C47-9E88-074FE07C723B}"/>
                </a:ext>
              </a:extLst>
            </p:cNvPr>
            <p:cNvSpPr txBox="1"/>
            <p:nvPr/>
          </p:nvSpPr>
          <p:spPr>
            <a:xfrm>
              <a:off x="5489477" y="5473726"/>
              <a:ext cx="82103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1100" dirty="0" err="1">
                  <a:solidFill>
                    <a:srgbClr val="000000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read-only</a:t>
              </a:r>
              <a:endParaRPr lang="de-DE" sz="1100" dirty="0">
                <a:solidFill>
                  <a:srgbClr val="000000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</p:txBody>
        </p:sp>
      </p:grpSp>
      <p:grpSp>
        <p:nvGrpSpPr>
          <p:cNvPr id="67" name="Gruppieren 66">
            <a:extLst>
              <a:ext uri="{FF2B5EF4-FFF2-40B4-BE49-F238E27FC236}">
                <a16:creationId xmlns:a16="http://schemas.microsoft.com/office/drawing/2014/main" id="{D33619E7-93E9-4545-900B-591F2E95E208}"/>
              </a:ext>
            </a:extLst>
          </p:cNvPr>
          <p:cNvGrpSpPr/>
          <p:nvPr/>
        </p:nvGrpSpPr>
        <p:grpSpPr>
          <a:xfrm>
            <a:off x="9627913" y="5465429"/>
            <a:ext cx="1233097" cy="261610"/>
            <a:chOff x="9627913" y="5465429"/>
            <a:chExt cx="1233097" cy="261610"/>
          </a:xfrm>
        </p:grpSpPr>
        <p:cxnSp>
          <p:nvCxnSpPr>
            <p:cNvPr id="56" name="Gerader Verbinder 55">
              <a:extLst>
                <a:ext uri="{FF2B5EF4-FFF2-40B4-BE49-F238E27FC236}">
                  <a16:creationId xmlns:a16="http://schemas.microsoft.com/office/drawing/2014/main" id="{CCECD67B-671F-4327-800A-99A90708EB63}"/>
                </a:ext>
              </a:extLst>
            </p:cNvPr>
            <p:cNvCxnSpPr/>
            <p:nvPr/>
          </p:nvCxnSpPr>
          <p:spPr>
            <a:xfrm>
              <a:off x="9627913" y="5599248"/>
              <a:ext cx="351693" cy="0"/>
            </a:xfrm>
            <a:prstGeom prst="line">
              <a:avLst/>
            </a:prstGeom>
            <a:ln>
              <a:solidFill>
                <a:srgbClr val="000000"/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feld 64">
              <a:extLst>
                <a:ext uri="{FF2B5EF4-FFF2-40B4-BE49-F238E27FC236}">
                  <a16:creationId xmlns:a16="http://schemas.microsoft.com/office/drawing/2014/main" id="{D1E0CFB4-8987-49B6-A8AC-248537702A64}"/>
                </a:ext>
              </a:extLst>
            </p:cNvPr>
            <p:cNvSpPr txBox="1"/>
            <p:nvPr/>
          </p:nvSpPr>
          <p:spPr>
            <a:xfrm>
              <a:off x="10039975" y="5465429"/>
              <a:ext cx="82103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100" dirty="0" err="1">
                  <a:solidFill>
                    <a:srgbClr val="000000"/>
                  </a:solidFill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read-only</a:t>
              </a:r>
              <a:endParaRPr lang="de-DE" sz="1100" dirty="0">
                <a:solidFill>
                  <a:srgbClr val="000000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8418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0" tmFilter="0, 0; .2, .5; .8, .5; 1, 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0" autoRev="1" fill="hold"/>
                                        <p:tgtEl>
                                          <p:spTgt spid="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0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1743EADF-A52C-453A-8589-42270E25E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454" y="1557824"/>
            <a:ext cx="3004038" cy="63084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437F4D-B4F6-FD4B-8FFA-36E2C982800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6907" y="6531429"/>
            <a:ext cx="447908" cy="190046"/>
          </a:xfrm>
        </p:spPr>
        <p:txBody>
          <a:bodyPr/>
          <a:lstStyle/>
          <a:p>
            <a:fld id="{2456483D-79A7-2C43-8D75-3922047D67F6}" type="slidenum">
              <a:rPr lang="de-DE" smtClean="0"/>
              <a:t>29</a:t>
            </a:fld>
            <a:endParaRPr lang="de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8FCDA3-3A94-7B41-935F-C6E7FE197AD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49211" y="6531429"/>
            <a:ext cx="812323" cy="200932"/>
          </a:xfrm>
        </p:spPr>
        <p:txBody>
          <a:bodyPr/>
          <a:lstStyle/>
          <a:p>
            <a:fld id="{86825900-94BA-4100-AA58-EEE842A01E16}" type="datetime1">
              <a:rPr lang="de-DE" smtClean="0"/>
              <a:t>26.10.2019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83BE459-5BC7-494A-8177-F770A5C354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Compliance In Code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4F984D82-3EB6-8E46-8724-AB28F1BB352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624845" y="989606"/>
            <a:ext cx="10872062" cy="307777"/>
          </a:xfrm>
        </p:spPr>
        <p:txBody>
          <a:bodyPr anchor="t"/>
          <a:lstStyle/>
          <a:p>
            <a:r>
              <a:rPr lang="de-DE" sz="1400" dirty="0"/>
              <a:t>Moderne Produktentwicklung im regulierten Umfeld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A6BB165-72B0-463F-95EC-9DF858596F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7477"/>
          <a:stretch/>
        </p:blipFill>
        <p:spPr>
          <a:xfrm>
            <a:off x="3912772" y="1557824"/>
            <a:ext cx="6365436" cy="4973605"/>
          </a:xfrm>
          <a:prstGeom prst="rect">
            <a:avLst/>
          </a:prstGeom>
        </p:spPr>
      </p:pic>
      <p:sp>
        <p:nvSpPr>
          <p:cNvPr id="40" name="Rechteck 39">
            <a:extLst>
              <a:ext uri="{FF2B5EF4-FFF2-40B4-BE49-F238E27FC236}">
                <a16:creationId xmlns:a16="http://schemas.microsoft.com/office/drawing/2014/main" id="{8D6F797F-714C-429E-BB94-06863FAC5288}"/>
              </a:ext>
            </a:extLst>
          </p:cNvPr>
          <p:cNvSpPr/>
          <p:nvPr/>
        </p:nvSpPr>
        <p:spPr>
          <a:xfrm>
            <a:off x="624846" y="2582292"/>
            <a:ext cx="34045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Konfiguration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von GitHub Enterprise</a:t>
            </a:r>
          </a:p>
          <a:p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mit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Terraform und </a:t>
            </a:r>
            <a:endParaRPr lang="de-DE" sz="16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pic>
        <p:nvPicPr>
          <p:cNvPr id="50" name="Grafik 49">
            <a:extLst>
              <a:ext uri="{FF2B5EF4-FFF2-40B4-BE49-F238E27FC236}">
                <a16:creationId xmlns:a16="http://schemas.microsoft.com/office/drawing/2014/main" id="{7E3E3B0C-7B00-4762-B8CB-102EA9A8C1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6874" y="2857004"/>
            <a:ext cx="1104762" cy="33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2232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456483D-79A7-2C43-8D75-3922047D67F6}" type="slidenum">
              <a:rPr lang="en-US" smtClean="0">
                <a:solidFill>
                  <a:schemeClr val="tx2"/>
                </a:solidFill>
              </a:rPr>
              <a:pPr/>
              <a:t>3</a:t>
            </a:fld>
            <a:endParaRPr lang="en-US">
              <a:solidFill>
                <a:schemeClr val="tx2"/>
              </a:solidFill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99FB40B-5461-4190-A10E-4CB9406913F5}" type="datetime1">
              <a:rPr lang="de-DE" smtClean="0">
                <a:solidFill>
                  <a:schemeClr val="tx2"/>
                </a:solidFill>
              </a:rPr>
              <a:t>26.10.2019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467941" y="2372695"/>
            <a:ext cx="85923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dirty="0">
                <a:solidFill>
                  <a:schemeClr val="tx2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rPr>
              <a:t>Compliance In Code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2105891" y="2756288"/>
            <a:ext cx="1155316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50E7F0F8-CA44-4384-B79A-C85E6CA58F8E}"/>
              </a:ext>
            </a:extLst>
          </p:cNvPr>
          <p:cNvSpPr txBox="1">
            <a:spLocks/>
          </p:cNvSpPr>
          <p:nvPr/>
        </p:nvSpPr>
        <p:spPr>
          <a:xfrm>
            <a:off x="5074004" y="3102471"/>
            <a:ext cx="5523658" cy="32652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1800" kern="1200">
                <a:solidFill>
                  <a:schemeClr val="tx2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tx2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 kern="120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 kern="120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600" b="1" dirty="0">
                <a:solidFill>
                  <a:srgbClr val="F37C00"/>
                </a:solidFill>
              </a:rPr>
              <a:t>Moderne Produktentwicklung im regulierten Umfeld</a:t>
            </a:r>
          </a:p>
        </p:txBody>
      </p:sp>
    </p:spTree>
    <p:extLst>
      <p:ext uri="{BB962C8B-B14F-4D97-AF65-F5344CB8AC3E}">
        <p14:creationId xmlns:p14="http://schemas.microsoft.com/office/powerpoint/2010/main" val="41929853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1743EADF-A52C-453A-8589-42270E25E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454" y="1557824"/>
            <a:ext cx="3004038" cy="63084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437F4D-B4F6-FD4B-8FFA-36E2C982800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6907" y="6531429"/>
            <a:ext cx="447908" cy="190046"/>
          </a:xfrm>
        </p:spPr>
        <p:txBody>
          <a:bodyPr/>
          <a:lstStyle/>
          <a:p>
            <a:fld id="{2456483D-79A7-2C43-8D75-3922047D67F6}" type="slidenum">
              <a:rPr lang="de-DE" smtClean="0"/>
              <a:t>30</a:t>
            </a:fld>
            <a:endParaRPr lang="de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8FCDA3-3A94-7B41-935F-C6E7FE197AD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49211" y="6531429"/>
            <a:ext cx="812323" cy="200932"/>
          </a:xfrm>
        </p:spPr>
        <p:txBody>
          <a:bodyPr/>
          <a:lstStyle/>
          <a:p>
            <a:fld id="{86825900-94BA-4100-AA58-EEE842A01E16}" type="datetime1">
              <a:rPr lang="de-DE" smtClean="0"/>
              <a:t>26.10.2019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83BE459-5BC7-494A-8177-F770A5C354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Compliance In Code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4F984D82-3EB6-8E46-8724-AB28F1BB352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624845" y="989606"/>
            <a:ext cx="10872062" cy="307777"/>
          </a:xfrm>
        </p:spPr>
        <p:txBody>
          <a:bodyPr anchor="t"/>
          <a:lstStyle/>
          <a:p>
            <a:r>
              <a:rPr lang="de-DE" sz="1400" dirty="0"/>
              <a:t>Moderne Produktentwicklung im regulierten Umfeld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A6BB165-72B0-463F-95EC-9DF858596F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497"/>
          <a:stretch/>
        </p:blipFill>
        <p:spPr>
          <a:xfrm>
            <a:off x="4008555" y="1557824"/>
            <a:ext cx="6365436" cy="4697934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68C3E087-FC0E-4AA6-BAA3-DD2E5270865F}"/>
              </a:ext>
            </a:extLst>
          </p:cNvPr>
          <p:cNvSpPr/>
          <p:nvPr/>
        </p:nvSpPr>
        <p:spPr>
          <a:xfrm>
            <a:off x="624846" y="2582292"/>
            <a:ext cx="34045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Konfiguration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von GitHub Enterprise</a:t>
            </a:r>
          </a:p>
          <a:p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mit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Terraform und </a:t>
            </a:r>
            <a:endParaRPr lang="de-DE" sz="16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85696785-D5D7-4CE5-AE48-C2D44C7BCA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6874" y="2857004"/>
            <a:ext cx="1104762" cy="33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0242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1743EADF-A52C-453A-8589-42270E25E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454" y="1557824"/>
            <a:ext cx="3004038" cy="63084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437F4D-B4F6-FD4B-8FFA-36E2C982800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6907" y="6531429"/>
            <a:ext cx="447908" cy="190046"/>
          </a:xfrm>
        </p:spPr>
        <p:txBody>
          <a:bodyPr/>
          <a:lstStyle/>
          <a:p>
            <a:fld id="{2456483D-79A7-2C43-8D75-3922047D67F6}" type="slidenum">
              <a:rPr lang="de-DE" smtClean="0"/>
              <a:t>31</a:t>
            </a:fld>
            <a:endParaRPr lang="de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8FCDA3-3A94-7B41-935F-C6E7FE197AD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49211" y="6531429"/>
            <a:ext cx="812323" cy="200932"/>
          </a:xfrm>
        </p:spPr>
        <p:txBody>
          <a:bodyPr/>
          <a:lstStyle/>
          <a:p>
            <a:fld id="{86825900-94BA-4100-AA58-EEE842A01E16}" type="datetime1">
              <a:rPr lang="de-DE" smtClean="0"/>
              <a:t>26.10.2019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83BE459-5BC7-494A-8177-F770A5C354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Compliance In Code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4F984D82-3EB6-8E46-8724-AB28F1BB352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624845" y="989606"/>
            <a:ext cx="10872062" cy="307777"/>
          </a:xfrm>
        </p:spPr>
        <p:txBody>
          <a:bodyPr anchor="t"/>
          <a:lstStyle/>
          <a:p>
            <a:r>
              <a:rPr lang="de-DE" sz="1400" dirty="0"/>
              <a:t>Moderne Produktentwicklung im regulierten Umfeld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68C3E087-FC0E-4AA6-BAA3-DD2E5270865F}"/>
              </a:ext>
            </a:extLst>
          </p:cNvPr>
          <p:cNvSpPr/>
          <p:nvPr/>
        </p:nvSpPr>
        <p:spPr>
          <a:xfrm>
            <a:off x="624846" y="2582292"/>
            <a:ext cx="34045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Konfiguration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von GitHub Enterprise</a:t>
            </a:r>
          </a:p>
          <a:p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mit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Terraform und </a:t>
            </a:r>
            <a:endParaRPr lang="de-DE" sz="16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85696785-D5D7-4CE5-AE48-C2D44C7BCA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6874" y="2857004"/>
            <a:ext cx="1104762" cy="330159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DFD8C833-B159-4E45-A3BE-0488C9D162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8121" y="1636252"/>
            <a:ext cx="506809" cy="509672"/>
          </a:xfrm>
          <a:prstGeom prst="rect">
            <a:avLst/>
          </a:prstGeom>
        </p:spPr>
      </p:pic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9AB11FD2-BC8F-461A-A199-7D6939B2D2E0}"/>
              </a:ext>
            </a:extLst>
          </p:cNvPr>
          <p:cNvCxnSpPr/>
          <p:nvPr/>
        </p:nvCxnSpPr>
        <p:spPr>
          <a:xfrm>
            <a:off x="5704930" y="1901136"/>
            <a:ext cx="351693" cy="0"/>
          </a:xfrm>
          <a:prstGeom prst="line">
            <a:avLst/>
          </a:prstGeom>
          <a:ln>
            <a:solidFill>
              <a:srgbClr val="000000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hteck 16">
            <a:extLst>
              <a:ext uri="{FF2B5EF4-FFF2-40B4-BE49-F238E27FC236}">
                <a16:creationId xmlns:a16="http://schemas.microsoft.com/office/drawing/2014/main" id="{58B6C6DA-1C8A-488B-9A92-5218B028D4AE}"/>
              </a:ext>
            </a:extLst>
          </p:cNvPr>
          <p:cNvSpPr/>
          <p:nvPr/>
        </p:nvSpPr>
        <p:spPr>
          <a:xfrm>
            <a:off x="6211739" y="1762636"/>
            <a:ext cx="110476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SCHRITT 1</a:t>
            </a:r>
            <a:endParaRPr lang="de-DE" sz="1200" b="1" dirty="0"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AFB25F7F-B740-4F80-BEFE-5A54E54E0B6A}"/>
              </a:ext>
            </a:extLst>
          </p:cNvPr>
          <p:cNvSpPr/>
          <p:nvPr/>
        </p:nvSpPr>
        <p:spPr>
          <a:xfrm>
            <a:off x="7238336" y="1717613"/>
            <a:ext cx="34045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 auf </a:t>
            </a:r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ein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Terraform Repo</a:t>
            </a:r>
            <a:endParaRPr lang="de-DE" sz="16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8F371983-3490-4894-9171-B5BDB0E7EFDE}"/>
              </a:ext>
            </a:extLst>
          </p:cNvPr>
          <p:cNvCxnSpPr>
            <a:cxnSpLocks/>
            <a:stCxn id="15" idx="2"/>
          </p:cNvCxnSpPr>
          <p:nvPr/>
        </p:nvCxnSpPr>
        <p:spPr>
          <a:xfrm>
            <a:off x="5451526" y="2145924"/>
            <a:ext cx="0" cy="3855631"/>
          </a:xfrm>
          <a:prstGeom prst="line">
            <a:avLst/>
          </a:prstGeom>
          <a:ln>
            <a:solidFill>
              <a:srgbClr val="000000"/>
            </a:solidFill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Grafik 22">
            <a:extLst>
              <a:ext uri="{FF2B5EF4-FFF2-40B4-BE49-F238E27FC236}">
                <a16:creationId xmlns:a16="http://schemas.microsoft.com/office/drawing/2014/main" id="{0C9F207D-388F-4A60-B58E-74A495676C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8120" y="2482992"/>
            <a:ext cx="506809" cy="506809"/>
          </a:xfrm>
          <a:prstGeom prst="rect">
            <a:avLst/>
          </a:prstGeom>
        </p:spPr>
      </p:pic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F3B5B507-B896-438D-B7DA-D22D4A2D930B}"/>
              </a:ext>
            </a:extLst>
          </p:cNvPr>
          <p:cNvCxnSpPr/>
          <p:nvPr/>
        </p:nvCxnSpPr>
        <p:spPr>
          <a:xfrm>
            <a:off x="5704930" y="2748035"/>
            <a:ext cx="351693" cy="0"/>
          </a:xfrm>
          <a:prstGeom prst="line">
            <a:avLst/>
          </a:prstGeom>
          <a:ln>
            <a:solidFill>
              <a:srgbClr val="000000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hteck 24">
            <a:extLst>
              <a:ext uri="{FF2B5EF4-FFF2-40B4-BE49-F238E27FC236}">
                <a16:creationId xmlns:a16="http://schemas.microsoft.com/office/drawing/2014/main" id="{3130A84A-A284-477C-8D15-57945501F6D9}"/>
              </a:ext>
            </a:extLst>
          </p:cNvPr>
          <p:cNvSpPr/>
          <p:nvPr/>
        </p:nvSpPr>
        <p:spPr>
          <a:xfrm>
            <a:off x="6211739" y="2609535"/>
            <a:ext cx="110476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SCHRITT 2</a:t>
            </a:r>
            <a:endParaRPr lang="de-DE" sz="1200" b="1" dirty="0"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3D86B390-8E20-4FFD-8AB7-87ACB8B85F29}"/>
              </a:ext>
            </a:extLst>
          </p:cNvPr>
          <p:cNvSpPr/>
          <p:nvPr/>
        </p:nvSpPr>
        <p:spPr>
          <a:xfrm>
            <a:off x="7238335" y="2564512"/>
            <a:ext cx="42585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Atlantis </a:t>
            </a:r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führt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automatisch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Courier New" panose="02070309020205020404" pitchFamily="49" charset="0"/>
                <a:ea typeface="Lato Light" panose="020F0502020204030203" pitchFamily="34" charset="0"/>
                <a:cs typeface="Courier New" panose="02070309020205020404" pitchFamily="49" charset="0"/>
              </a:rPr>
              <a:t>terraform plan </a:t>
            </a:r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aus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und </a:t>
            </a:r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kommentiert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auf den PR</a:t>
            </a:r>
            <a:endParaRPr lang="de-DE" sz="16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F4E3C3CB-957F-4B23-8AD1-A05730F105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8121" y="3326869"/>
            <a:ext cx="506810" cy="506810"/>
          </a:xfrm>
          <a:prstGeom prst="rect">
            <a:avLst/>
          </a:prstGeom>
        </p:spPr>
      </p:pic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B0805D0C-AB43-47F9-9F9B-80C9ED3BFBD8}"/>
              </a:ext>
            </a:extLst>
          </p:cNvPr>
          <p:cNvCxnSpPr/>
          <p:nvPr/>
        </p:nvCxnSpPr>
        <p:spPr>
          <a:xfrm>
            <a:off x="5704929" y="3574338"/>
            <a:ext cx="351693" cy="0"/>
          </a:xfrm>
          <a:prstGeom prst="line">
            <a:avLst/>
          </a:prstGeom>
          <a:ln>
            <a:solidFill>
              <a:srgbClr val="000000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hteck 29">
            <a:extLst>
              <a:ext uri="{FF2B5EF4-FFF2-40B4-BE49-F238E27FC236}">
                <a16:creationId xmlns:a16="http://schemas.microsoft.com/office/drawing/2014/main" id="{2ED4A026-297F-4061-8660-5142128344B1}"/>
              </a:ext>
            </a:extLst>
          </p:cNvPr>
          <p:cNvSpPr/>
          <p:nvPr/>
        </p:nvSpPr>
        <p:spPr>
          <a:xfrm>
            <a:off x="6211738" y="3435838"/>
            <a:ext cx="110476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SCHRITT 3</a:t>
            </a:r>
            <a:endParaRPr lang="de-DE" sz="1200" b="1" dirty="0"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D276D4B4-A1AB-4747-AB63-117F2F638EF7}"/>
              </a:ext>
            </a:extLst>
          </p:cNvPr>
          <p:cNvSpPr/>
          <p:nvPr/>
        </p:nvSpPr>
        <p:spPr>
          <a:xfrm>
            <a:off x="7238335" y="3390815"/>
            <a:ext cx="34045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Approval des PRs</a:t>
            </a:r>
            <a:endParaRPr lang="de-DE" sz="16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cxnSp>
        <p:nvCxnSpPr>
          <p:cNvPr id="34" name="Gerader Verbinder 33">
            <a:extLst>
              <a:ext uri="{FF2B5EF4-FFF2-40B4-BE49-F238E27FC236}">
                <a16:creationId xmlns:a16="http://schemas.microsoft.com/office/drawing/2014/main" id="{04217190-C26B-43BF-9F9E-B80749C1E0D1}"/>
              </a:ext>
            </a:extLst>
          </p:cNvPr>
          <p:cNvCxnSpPr>
            <a:cxnSpLocks/>
          </p:cNvCxnSpPr>
          <p:nvPr/>
        </p:nvCxnSpPr>
        <p:spPr>
          <a:xfrm>
            <a:off x="5451526" y="4390459"/>
            <a:ext cx="602380" cy="0"/>
          </a:xfrm>
          <a:prstGeom prst="line">
            <a:avLst/>
          </a:prstGeom>
          <a:ln>
            <a:solidFill>
              <a:srgbClr val="000000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hteck 34">
            <a:extLst>
              <a:ext uri="{FF2B5EF4-FFF2-40B4-BE49-F238E27FC236}">
                <a16:creationId xmlns:a16="http://schemas.microsoft.com/office/drawing/2014/main" id="{07EAF48B-23AF-4FDF-8484-7AA9F748DF4A}"/>
              </a:ext>
            </a:extLst>
          </p:cNvPr>
          <p:cNvSpPr/>
          <p:nvPr/>
        </p:nvSpPr>
        <p:spPr>
          <a:xfrm>
            <a:off x="6209022" y="4251959"/>
            <a:ext cx="110476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SCHRITT 4</a:t>
            </a:r>
            <a:endParaRPr lang="de-DE" sz="1200" b="1" dirty="0"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E71A2834-0CF9-4E73-A961-DFCDE4478277}"/>
              </a:ext>
            </a:extLst>
          </p:cNvPr>
          <p:cNvSpPr/>
          <p:nvPr/>
        </p:nvSpPr>
        <p:spPr>
          <a:xfrm>
            <a:off x="7235618" y="4206936"/>
            <a:ext cx="443263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Kommentar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von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  <a:latin typeface="Courier New" panose="02070309020205020404" pitchFamily="49" charset="0"/>
                <a:ea typeface="Lato Light" panose="020F0502020204030203" pitchFamily="34" charset="0"/>
                <a:cs typeface="Courier New" panose="02070309020205020404" pitchFamily="49" charset="0"/>
              </a:rPr>
              <a:t>atlantis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Courier New" panose="02070309020205020404" pitchFamily="49" charset="0"/>
                <a:ea typeface="Lato Light" panose="020F0502020204030203" pitchFamily="34" charset="0"/>
                <a:cs typeface="Courier New" panose="02070309020205020404" pitchFamily="49" charset="0"/>
              </a:rPr>
              <a:t> apply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auf den PR</a:t>
            </a:r>
            <a:endParaRPr lang="de-DE" sz="16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pic>
        <p:nvPicPr>
          <p:cNvPr id="38" name="Grafik 37">
            <a:extLst>
              <a:ext uri="{FF2B5EF4-FFF2-40B4-BE49-F238E27FC236}">
                <a16:creationId xmlns:a16="http://schemas.microsoft.com/office/drawing/2014/main" id="{F334EB6C-645D-480B-A9DD-B58F2A9D33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5403" y="4970028"/>
            <a:ext cx="506809" cy="506809"/>
          </a:xfrm>
          <a:prstGeom prst="rect">
            <a:avLst/>
          </a:prstGeom>
        </p:spPr>
      </p:pic>
      <p:cxnSp>
        <p:nvCxnSpPr>
          <p:cNvPr id="39" name="Gerader Verbinder 38">
            <a:extLst>
              <a:ext uri="{FF2B5EF4-FFF2-40B4-BE49-F238E27FC236}">
                <a16:creationId xmlns:a16="http://schemas.microsoft.com/office/drawing/2014/main" id="{C17F4F2C-F916-4440-ABE3-B8D8D943BE31}"/>
              </a:ext>
            </a:extLst>
          </p:cNvPr>
          <p:cNvCxnSpPr/>
          <p:nvPr/>
        </p:nvCxnSpPr>
        <p:spPr>
          <a:xfrm>
            <a:off x="5702213" y="5235071"/>
            <a:ext cx="351693" cy="0"/>
          </a:xfrm>
          <a:prstGeom prst="line">
            <a:avLst/>
          </a:prstGeom>
          <a:ln>
            <a:solidFill>
              <a:srgbClr val="000000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hteck 39">
            <a:extLst>
              <a:ext uri="{FF2B5EF4-FFF2-40B4-BE49-F238E27FC236}">
                <a16:creationId xmlns:a16="http://schemas.microsoft.com/office/drawing/2014/main" id="{1F8AB86F-86DD-4907-9279-A2310FD87DDB}"/>
              </a:ext>
            </a:extLst>
          </p:cNvPr>
          <p:cNvSpPr/>
          <p:nvPr/>
        </p:nvSpPr>
        <p:spPr>
          <a:xfrm>
            <a:off x="6209022" y="5096571"/>
            <a:ext cx="110476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SCHRITT 5</a:t>
            </a:r>
            <a:endParaRPr lang="de-DE" sz="1200" b="1" dirty="0"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41" name="Rechteck 40">
            <a:extLst>
              <a:ext uri="{FF2B5EF4-FFF2-40B4-BE49-F238E27FC236}">
                <a16:creationId xmlns:a16="http://schemas.microsoft.com/office/drawing/2014/main" id="{8E81CA7E-5C33-4506-BDDA-ABBF9A99A4D3}"/>
              </a:ext>
            </a:extLst>
          </p:cNvPr>
          <p:cNvSpPr/>
          <p:nvPr/>
        </p:nvSpPr>
        <p:spPr>
          <a:xfrm>
            <a:off x="7235618" y="5051548"/>
            <a:ext cx="42585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Atlantis </a:t>
            </a:r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führt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Courier New" panose="02070309020205020404" pitchFamily="49" charset="0"/>
                <a:ea typeface="Lato Light" panose="020F0502020204030203" pitchFamily="34" charset="0"/>
                <a:cs typeface="Courier New" panose="02070309020205020404" pitchFamily="49" charset="0"/>
              </a:rPr>
              <a:t>terraform apply </a:t>
            </a:r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aus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und </a:t>
            </a:r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kommentiert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auf den PR</a:t>
            </a:r>
            <a:endParaRPr lang="de-DE" sz="16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pic>
        <p:nvPicPr>
          <p:cNvPr id="45" name="Grafik 44">
            <a:extLst>
              <a:ext uri="{FF2B5EF4-FFF2-40B4-BE49-F238E27FC236}">
                <a16:creationId xmlns:a16="http://schemas.microsoft.com/office/drawing/2014/main" id="{34A2EF9E-F25A-4930-B0EC-2E044E0EBD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95402" y="5799953"/>
            <a:ext cx="506809" cy="506809"/>
          </a:xfrm>
          <a:prstGeom prst="rect">
            <a:avLst/>
          </a:prstGeom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867A7114-A1A5-46AC-BB05-C3F1879CC6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98123" y="4161956"/>
            <a:ext cx="506808" cy="516023"/>
          </a:xfrm>
          <a:prstGeom prst="rect">
            <a:avLst/>
          </a:prstGeom>
        </p:spPr>
      </p:pic>
      <p:cxnSp>
        <p:nvCxnSpPr>
          <p:cNvPr id="47" name="Gerader Verbinder 46">
            <a:extLst>
              <a:ext uri="{FF2B5EF4-FFF2-40B4-BE49-F238E27FC236}">
                <a16:creationId xmlns:a16="http://schemas.microsoft.com/office/drawing/2014/main" id="{AF645E03-AB4B-45E7-A192-730A257915B1}"/>
              </a:ext>
            </a:extLst>
          </p:cNvPr>
          <p:cNvCxnSpPr/>
          <p:nvPr/>
        </p:nvCxnSpPr>
        <p:spPr>
          <a:xfrm>
            <a:off x="5702213" y="6051347"/>
            <a:ext cx="351693" cy="0"/>
          </a:xfrm>
          <a:prstGeom prst="line">
            <a:avLst/>
          </a:prstGeom>
          <a:ln>
            <a:solidFill>
              <a:srgbClr val="000000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hteck 47">
            <a:extLst>
              <a:ext uri="{FF2B5EF4-FFF2-40B4-BE49-F238E27FC236}">
                <a16:creationId xmlns:a16="http://schemas.microsoft.com/office/drawing/2014/main" id="{2061C361-0343-49C8-A6B4-20F489ECC1F3}"/>
              </a:ext>
            </a:extLst>
          </p:cNvPr>
          <p:cNvSpPr/>
          <p:nvPr/>
        </p:nvSpPr>
        <p:spPr>
          <a:xfrm>
            <a:off x="6209022" y="5912847"/>
            <a:ext cx="110476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SCHRITT 6</a:t>
            </a:r>
            <a:endParaRPr lang="de-DE" sz="1200" b="1" dirty="0"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49" name="Rechteck 48">
            <a:extLst>
              <a:ext uri="{FF2B5EF4-FFF2-40B4-BE49-F238E27FC236}">
                <a16:creationId xmlns:a16="http://schemas.microsoft.com/office/drawing/2014/main" id="{EC648FB7-012F-4594-A7A3-BFF69B26B124}"/>
              </a:ext>
            </a:extLst>
          </p:cNvPr>
          <p:cNvSpPr/>
          <p:nvPr/>
        </p:nvSpPr>
        <p:spPr>
          <a:xfrm>
            <a:off x="7235619" y="5867824"/>
            <a:ext cx="34045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Merge des PRs</a:t>
            </a:r>
            <a:endParaRPr lang="de-DE" sz="16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9366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1743EADF-A52C-453A-8589-42270E25E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454" y="1557824"/>
            <a:ext cx="3004038" cy="63084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437F4D-B4F6-FD4B-8FFA-36E2C982800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6907" y="6531429"/>
            <a:ext cx="447908" cy="190046"/>
          </a:xfrm>
        </p:spPr>
        <p:txBody>
          <a:bodyPr/>
          <a:lstStyle/>
          <a:p>
            <a:fld id="{2456483D-79A7-2C43-8D75-3922047D67F6}" type="slidenum">
              <a:rPr lang="de-DE" smtClean="0"/>
              <a:t>32</a:t>
            </a:fld>
            <a:endParaRPr lang="de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8FCDA3-3A94-7B41-935F-C6E7FE197AD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49211" y="6531429"/>
            <a:ext cx="812323" cy="200932"/>
          </a:xfrm>
        </p:spPr>
        <p:txBody>
          <a:bodyPr/>
          <a:lstStyle/>
          <a:p>
            <a:fld id="{86825900-94BA-4100-AA58-EEE842A01E16}" type="datetime1">
              <a:rPr lang="de-DE" smtClean="0"/>
              <a:t>26.10.2019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83BE459-5BC7-494A-8177-F770A5C354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Compliance In Code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4F984D82-3EB6-8E46-8724-AB28F1BB352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624845" y="989606"/>
            <a:ext cx="10872062" cy="307777"/>
          </a:xfrm>
        </p:spPr>
        <p:txBody>
          <a:bodyPr anchor="t"/>
          <a:lstStyle/>
          <a:p>
            <a:r>
              <a:rPr lang="de-DE" sz="1400" dirty="0"/>
              <a:t>Moderne Produktentwicklung im regulierten Umfeld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2E0BC6A5-AA0F-476A-B865-E74276880D7D}"/>
              </a:ext>
            </a:extLst>
          </p:cNvPr>
          <p:cNvSpPr/>
          <p:nvPr/>
        </p:nvSpPr>
        <p:spPr>
          <a:xfrm>
            <a:off x="624845" y="2582292"/>
            <a:ext cx="108720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Die </a:t>
            </a:r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Konfiguration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von GitHub Enterprise via PRs, Terraform und                       </a:t>
            </a:r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erlaubt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uns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einen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vollen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Audit-Trail </a:t>
            </a:r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bezüglich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der </a:t>
            </a:r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Berechtigungsvergabe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auf Repos und </a:t>
            </a:r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Useranlage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</a:t>
            </a:r>
            <a:endParaRPr lang="de-DE" sz="16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4F000BC0-0E86-4FD6-95BE-1778B55EC5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6264" y="2601883"/>
            <a:ext cx="1104762" cy="33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3998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437F4D-B4F6-FD4B-8FFA-36E2C982800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6907" y="6531429"/>
            <a:ext cx="447908" cy="190046"/>
          </a:xfrm>
        </p:spPr>
        <p:txBody>
          <a:bodyPr/>
          <a:lstStyle/>
          <a:p>
            <a:fld id="{2456483D-79A7-2C43-8D75-3922047D67F6}" type="slidenum">
              <a:rPr lang="de-DE" smtClean="0"/>
              <a:t>33</a:t>
            </a:fld>
            <a:endParaRPr lang="de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8FCDA3-3A94-7B41-935F-C6E7FE197AD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49211" y="6531429"/>
            <a:ext cx="812323" cy="200932"/>
          </a:xfrm>
        </p:spPr>
        <p:txBody>
          <a:bodyPr/>
          <a:lstStyle/>
          <a:p>
            <a:fld id="{86825900-94BA-4100-AA58-EEE842A01E16}" type="datetime1">
              <a:rPr lang="de-DE" smtClean="0"/>
              <a:t>26.10.2019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83BE459-5BC7-494A-8177-F770A5C354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Compliance In Code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4F984D82-3EB6-8E46-8724-AB28F1BB352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624845" y="989606"/>
            <a:ext cx="10872062" cy="307777"/>
          </a:xfrm>
        </p:spPr>
        <p:txBody>
          <a:bodyPr anchor="t"/>
          <a:lstStyle/>
          <a:p>
            <a:r>
              <a:rPr lang="de-DE" sz="1400" dirty="0"/>
              <a:t>Moderne Produktentwicklung im regulierten Umfeld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5F7B9789-A5B6-481C-A135-2213BF621D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454" y="1458870"/>
            <a:ext cx="2726871" cy="82875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A3E0A6CA-16D8-4E8F-A95E-3ED6AF4599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945" r="38187" b="6311"/>
          <a:stretch/>
        </p:blipFill>
        <p:spPr>
          <a:xfrm>
            <a:off x="2917867" y="2434314"/>
            <a:ext cx="5511352" cy="3949262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902C4553-DAE8-42F1-8CE5-D7277CD8743F}"/>
              </a:ext>
            </a:extLst>
          </p:cNvPr>
          <p:cNvSpPr/>
          <p:nvPr/>
        </p:nvSpPr>
        <p:spPr>
          <a:xfrm>
            <a:off x="8828863" y="2312996"/>
            <a:ext cx="2956169" cy="329320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de-DE" sz="16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1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Configuration</a:t>
            </a:r>
            <a:r>
              <a:rPr lang="de-DE" sz="16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de-DE" sz="1600" b="1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as</a:t>
            </a:r>
            <a:r>
              <a:rPr lang="de-DE" sz="16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Code</a:t>
            </a:r>
            <a:br>
              <a:rPr lang="de-DE" sz="16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lang="de-DE" sz="16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(YAML)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Pipelining</a:t>
            </a:r>
            <a:endParaRPr lang="de-DE" sz="16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Horizontal skalierbar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Stateless</a:t>
            </a:r>
            <a:r>
              <a:rPr lang="de-DE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Workers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Sehr flexibel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08220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2769D7D3-4AA4-4F77-83FB-5A0F0D2C1DFD}"/>
              </a:ext>
            </a:extLst>
          </p:cNvPr>
          <p:cNvCxnSpPr>
            <a:cxnSpLocks/>
          </p:cNvCxnSpPr>
          <p:nvPr/>
        </p:nvCxnSpPr>
        <p:spPr>
          <a:xfrm>
            <a:off x="5451526" y="2115780"/>
            <a:ext cx="0" cy="3266724"/>
          </a:xfrm>
          <a:prstGeom prst="line">
            <a:avLst/>
          </a:prstGeom>
          <a:ln>
            <a:solidFill>
              <a:srgbClr val="000000"/>
            </a:solidFill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437F4D-B4F6-FD4B-8FFA-36E2C982800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6907" y="6531429"/>
            <a:ext cx="447908" cy="190046"/>
          </a:xfrm>
        </p:spPr>
        <p:txBody>
          <a:bodyPr/>
          <a:lstStyle/>
          <a:p>
            <a:fld id="{2456483D-79A7-2C43-8D75-3922047D67F6}" type="slidenum">
              <a:rPr lang="de-DE" smtClean="0"/>
              <a:t>34</a:t>
            </a:fld>
            <a:endParaRPr lang="de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8FCDA3-3A94-7B41-935F-C6E7FE197AD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49211" y="6531429"/>
            <a:ext cx="812323" cy="200932"/>
          </a:xfrm>
        </p:spPr>
        <p:txBody>
          <a:bodyPr/>
          <a:lstStyle/>
          <a:p>
            <a:fld id="{86825900-94BA-4100-AA58-EEE842A01E16}" type="datetime1">
              <a:rPr lang="de-DE" smtClean="0"/>
              <a:t>26.10.2019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83BE459-5BC7-494A-8177-F770A5C354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Compliance In Code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4F984D82-3EB6-8E46-8724-AB28F1BB352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624845" y="989606"/>
            <a:ext cx="10872062" cy="307777"/>
          </a:xfrm>
        </p:spPr>
        <p:txBody>
          <a:bodyPr anchor="t"/>
          <a:lstStyle/>
          <a:p>
            <a:r>
              <a:rPr lang="de-DE" sz="1400" dirty="0"/>
              <a:t>Moderne Produktentwicklung im regulierten Umfeld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5F7B9789-A5B6-481C-A135-2213BF621D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454" y="1458870"/>
            <a:ext cx="2726871" cy="828755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49C97214-F009-446D-8A8B-7BA2A9B02C2D}"/>
              </a:ext>
            </a:extLst>
          </p:cNvPr>
          <p:cNvSpPr/>
          <p:nvPr/>
        </p:nvSpPr>
        <p:spPr>
          <a:xfrm>
            <a:off x="624846" y="2582292"/>
            <a:ext cx="34045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Mit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Concourse </a:t>
            </a:r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lassen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sich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6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Pipelines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erstellen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 Pipelines </a:t>
            </a:r>
            <a:r>
              <a:rPr lang="en-US" sz="1600" b="1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bestehen</a:t>
            </a:r>
            <a:r>
              <a:rPr lang="en-US" sz="16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600" b="1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aus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drei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Komponenten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 </a:t>
            </a:r>
            <a:b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lang="en-US" sz="16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Resources, Tasks und Jobs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</a:t>
            </a:r>
            <a:endParaRPr lang="de-DE" sz="16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30905DF7-ECAB-45AB-9F9E-7B968C7B8665}"/>
              </a:ext>
            </a:extLst>
          </p:cNvPr>
          <p:cNvCxnSpPr/>
          <p:nvPr/>
        </p:nvCxnSpPr>
        <p:spPr>
          <a:xfrm>
            <a:off x="5704930" y="1901136"/>
            <a:ext cx="351693" cy="0"/>
          </a:xfrm>
          <a:prstGeom prst="line">
            <a:avLst/>
          </a:prstGeom>
          <a:ln>
            <a:solidFill>
              <a:srgbClr val="000000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hteck 14">
            <a:extLst>
              <a:ext uri="{FF2B5EF4-FFF2-40B4-BE49-F238E27FC236}">
                <a16:creationId xmlns:a16="http://schemas.microsoft.com/office/drawing/2014/main" id="{7967581C-6BDE-4AE9-BAF0-5A6100FD8FE0}"/>
              </a:ext>
            </a:extLst>
          </p:cNvPr>
          <p:cNvSpPr/>
          <p:nvPr/>
        </p:nvSpPr>
        <p:spPr>
          <a:xfrm>
            <a:off x="6211739" y="1762636"/>
            <a:ext cx="110476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RESOURCES</a:t>
            </a:r>
            <a:endParaRPr lang="de-DE" sz="1200" b="1" dirty="0"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C2937B97-480E-47CA-A4B1-E36B8059C415}"/>
              </a:ext>
            </a:extLst>
          </p:cNvPr>
          <p:cNvSpPr/>
          <p:nvPr/>
        </p:nvSpPr>
        <p:spPr>
          <a:xfrm>
            <a:off x="6211737" y="1717613"/>
            <a:ext cx="52797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                 Resources </a:t>
            </a:r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sind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die </a:t>
            </a:r>
            <a:r>
              <a:rPr lang="en-US" sz="16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Dependencies der Automation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 </a:t>
            </a:r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Neben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vordefinierten Resources (Git-Repo, Docker-Image, </a:t>
            </a:r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Dateien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in </a:t>
            </a:r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einem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S3 Bucket, Slack-</a:t>
            </a:r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Nachricht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GitHub Release, JIRA Ticket, </a:t>
            </a:r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eine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andere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Pipeline, </a:t>
            </a:r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eine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VM, Zeit, …) </a:t>
            </a:r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können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auch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eigene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definiert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werden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 </a:t>
            </a:r>
          </a:p>
        </p:txBody>
      </p: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B0A8C808-D8BF-4B56-878B-23236640983A}"/>
              </a:ext>
            </a:extLst>
          </p:cNvPr>
          <p:cNvCxnSpPr/>
          <p:nvPr/>
        </p:nvCxnSpPr>
        <p:spPr>
          <a:xfrm>
            <a:off x="5704930" y="3883502"/>
            <a:ext cx="351693" cy="0"/>
          </a:xfrm>
          <a:prstGeom prst="line">
            <a:avLst/>
          </a:prstGeom>
          <a:ln>
            <a:solidFill>
              <a:srgbClr val="000000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hteck 18">
            <a:extLst>
              <a:ext uri="{FF2B5EF4-FFF2-40B4-BE49-F238E27FC236}">
                <a16:creationId xmlns:a16="http://schemas.microsoft.com/office/drawing/2014/main" id="{21647BC6-1AB5-4B13-873E-D3B03DFA97BD}"/>
              </a:ext>
            </a:extLst>
          </p:cNvPr>
          <p:cNvSpPr/>
          <p:nvPr/>
        </p:nvSpPr>
        <p:spPr>
          <a:xfrm>
            <a:off x="6211739" y="3745002"/>
            <a:ext cx="110476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TASKS</a:t>
            </a:r>
            <a:endParaRPr lang="de-DE" sz="1200" b="1" dirty="0"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F92AFD42-08EA-4A99-B459-6A64ACD91E37}"/>
              </a:ext>
            </a:extLst>
          </p:cNvPr>
          <p:cNvSpPr/>
          <p:nvPr/>
        </p:nvSpPr>
        <p:spPr>
          <a:xfrm>
            <a:off x="6211739" y="3699979"/>
            <a:ext cx="52851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                Tasks </a:t>
            </a:r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sind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was </a:t>
            </a:r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bei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einer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6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Automation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600" b="1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ausgeführt</a:t>
            </a:r>
            <a:r>
              <a:rPr lang="en-US" sz="16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wird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ein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Shell-</a:t>
            </a:r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Kommando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oder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Script. Wie </a:t>
            </a:r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eine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Funktion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verarbeiten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sie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600" i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Resources </a:t>
            </a:r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als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Input und </a:t>
            </a:r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erstellen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600" i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neue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Resources. </a:t>
            </a:r>
            <a:endParaRPr lang="de-DE" sz="16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cxnSp>
        <p:nvCxnSpPr>
          <p:cNvPr id="22" name="Gerader Verbinder 21">
            <a:extLst>
              <a:ext uri="{FF2B5EF4-FFF2-40B4-BE49-F238E27FC236}">
                <a16:creationId xmlns:a16="http://schemas.microsoft.com/office/drawing/2014/main" id="{E005D1A2-0483-4440-A173-397CD3FD4BCB}"/>
              </a:ext>
            </a:extLst>
          </p:cNvPr>
          <p:cNvCxnSpPr/>
          <p:nvPr/>
        </p:nvCxnSpPr>
        <p:spPr>
          <a:xfrm>
            <a:off x="5704929" y="5412648"/>
            <a:ext cx="351693" cy="0"/>
          </a:xfrm>
          <a:prstGeom prst="line">
            <a:avLst/>
          </a:prstGeom>
          <a:ln>
            <a:solidFill>
              <a:srgbClr val="000000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hteck 22">
            <a:extLst>
              <a:ext uri="{FF2B5EF4-FFF2-40B4-BE49-F238E27FC236}">
                <a16:creationId xmlns:a16="http://schemas.microsoft.com/office/drawing/2014/main" id="{06084BDB-AE82-4994-B70E-5D3344C683FF}"/>
              </a:ext>
            </a:extLst>
          </p:cNvPr>
          <p:cNvSpPr/>
          <p:nvPr/>
        </p:nvSpPr>
        <p:spPr>
          <a:xfrm>
            <a:off x="6211738" y="5274148"/>
            <a:ext cx="110476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JOBS</a:t>
            </a:r>
            <a:endParaRPr lang="de-DE" sz="1200" b="1" dirty="0"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E194CEC5-C669-425D-8091-7D1ED9793451}"/>
              </a:ext>
            </a:extLst>
          </p:cNvPr>
          <p:cNvSpPr/>
          <p:nvPr/>
        </p:nvSpPr>
        <p:spPr>
          <a:xfrm>
            <a:off x="6211737" y="5229125"/>
            <a:ext cx="52797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               Jobs </a:t>
            </a:r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sind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Job-</a:t>
            </a:r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Pläne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die </a:t>
            </a:r>
            <a:r>
              <a:rPr lang="en-US" sz="16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Dependencies </a:t>
            </a:r>
            <a:r>
              <a:rPr lang="en-US" sz="1600" b="1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zwischen</a:t>
            </a:r>
            <a:r>
              <a:rPr lang="en-US" sz="16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Resources und Tasks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beschreiben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</a:t>
            </a:r>
            <a:endParaRPr lang="de-DE" sz="16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2A36875-AE62-4727-93BE-5367E79CCA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8122" y="1637472"/>
            <a:ext cx="506809" cy="506809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481D1B0C-C0D2-4A67-832E-0DD35B1BE3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8122" y="3630096"/>
            <a:ext cx="506809" cy="506809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D192F32D-682C-44C1-9333-5CE221AFDF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8122" y="5185187"/>
            <a:ext cx="506809" cy="506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2795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437F4D-B4F6-FD4B-8FFA-36E2C982800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6907" y="6531429"/>
            <a:ext cx="447908" cy="190046"/>
          </a:xfrm>
        </p:spPr>
        <p:txBody>
          <a:bodyPr/>
          <a:lstStyle/>
          <a:p>
            <a:fld id="{2456483D-79A7-2C43-8D75-3922047D67F6}" type="slidenum">
              <a:rPr lang="de-DE" smtClean="0"/>
              <a:t>35</a:t>
            </a:fld>
            <a:endParaRPr lang="de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8FCDA3-3A94-7B41-935F-C6E7FE197AD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49211" y="6531429"/>
            <a:ext cx="812323" cy="200932"/>
          </a:xfrm>
        </p:spPr>
        <p:txBody>
          <a:bodyPr/>
          <a:lstStyle/>
          <a:p>
            <a:fld id="{86825900-94BA-4100-AA58-EEE842A01E16}" type="datetime1">
              <a:rPr lang="de-DE" smtClean="0"/>
              <a:t>26.10.2019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83BE459-5BC7-494A-8177-F770A5C354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Compliance In Code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4F984D82-3EB6-8E46-8724-AB28F1BB352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624845" y="989606"/>
            <a:ext cx="10872062" cy="307777"/>
          </a:xfrm>
        </p:spPr>
        <p:txBody>
          <a:bodyPr anchor="t"/>
          <a:lstStyle/>
          <a:p>
            <a:r>
              <a:rPr lang="de-DE" sz="1400" dirty="0"/>
              <a:t>Moderne Produktentwicklung im regulierten Umfeld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5F7B9789-A5B6-481C-A135-2213BF621D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454" y="1458870"/>
            <a:ext cx="2726871" cy="828755"/>
          </a:xfrm>
          <a:prstGeom prst="rect">
            <a:avLst/>
          </a:prstGeom>
        </p:spPr>
      </p:pic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30905DF7-ECAB-45AB-9F9E-7B968C7B8665}"/>
              </a:ext>
            </a:extLst>
          </p:cNvPr>
          <p:cNvCxnSpPr/>
          <p:nvPr/>
        </p:nvCxnSpPr>
        <p:spPr>
          <a:xfrm>
            <a:off x="5704930" y="1901136"/>
            <a:ext cx="351693" cy="0"/>
          </a:xfrm>
          <a:prstGeom prst="line">
            <a:avLst/>
          </a:prstGeom>
          <a:ln>
            <a:solidFill>
              <a:srgbClr val="000000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hteck 14">
            <a:extLst>
              <a:ext uri="{FF2B5EF4-FFF2-40B4-BE49-F238E27FC236}">
                <a16:creationId xmlns:a16="http://schemas.microsoft.com/office/drawing/2014/main" id="{7967581C-6BDE-4AE9-BAF0-5A6100FD8FE0}"/>
              </a:ext>
            </a:extLst>
          </p:cNvPr>
          <p:cNvSpPr/>
          <p:nvPr/>
        </p:nvSpPr>
        <p:spPr>
          <a:xfrm>
            <a:off x="6211739" y="1762636"/>
            <a:ext cx="110476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RESOURCES</a:t>
            </a:r>
            <a:endParaRPr lang="de-DE" sz="1200" b="1" dirty="0"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2A36875-AE62-4727-93BE-5367E79CCA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8122" y="1637472"/>
            <a:ext cx="506809" cy="506809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1BF5A03F-6940-44BC-B2A6-B5C195885B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978" t="29712" r="29016" b="33540"/>
          <a:stretch/>
        </p:blipFill>
        <p:spPr>
          <a:xfrm>
            <a:off x="5198122" y="2484370"/>
            <a:ext cx="4755547" cy="2520140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344BA898-C4D7-47E0-B2FA-D7F0FD6964C2}"/>
              </a:ext>
            </a:extLst>
          </p:cNvPr>
          <p:cNvSpPr/>
          <p:nvPr/>
        </p:nvSpPr>
        <p:spPr>
          <a:xfrm>
            <a:off x="624846" y="2582292"/>
            <a:ext cx="34045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Interpolation </a:t>
            </a:r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geschieht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beim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Übertagen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der </a:t>
            </a:r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Konfiguration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 </a:t>
            </a:r>
            <a:b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Die </a:t>
            </a:r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Auflösung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von Credentials </a:t>
            </a:r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während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der Runtime </a:t>
            </a:r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ist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möglich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</a:t>
            </a:r>
            <a:endParaRPr lang="de-DE" sz="1600" b="1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83439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437F4D-B4F6-FD4B-8FFA-36E2C982800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6907" y="6531429"/>
            <a:ext cx="447908" cy="190046"/>
          </a:xfrm>
        </p:spPr>
        <p:txBody>
          <a:bodyPr/>
          <a:lstStyle/>
          <a:p>
            <a:fld id="{2456483D-79A7-2C43-8D75-3922047D67F6}" type="slidenum">
              <a:rPr lang="de-DE" smtClean="0"/>
              <a:t>36</a:t>
            </a:fld>
            <a:endParaRPr lang="de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8FCDA3-3A94-7B41-935F-C6E7FE197AD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49211" y="6531429"/>
            <a:ext cx="812323" cy="200932"/>
          </a:xfrm>
        </p:spPr>
        <p:txBody>
          <a:bodyPr/>
          <a:lstStyle/>
          <a:p>
            <a:fld id="{86825900-94BA-4100-AA58-EEE842A01E16}" type="datetime1">
              <a:rPr lang="de-DE" smtClean="0"/>
              <a:t>26.10.2019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83BE459-5BC7-494A-8177-F770A5C354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Compliance In Code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4F984D82-3EB6-8E46-8724-AB28F1BB352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624845" y="989606"/>
            <a:ext cx="10872062" cy="307777"/>
          </a:xfrm>
        </p:spPr>
        <p:txBody>
          <a:bodyPr anchor="t"/>
          <a:lstStyle/>
          <a:p>
            <a:r>
              <a:rPr lang="de-DE" sz="1400" dirty="0"/>
              <a:t>Moderne Produktentwicklung im regulierten Umfeld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5F7B9789-A5B6-481C-A135-2213BF621D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454" y="1458870"/>
            <a:ext cx="2726871" cy="828755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49C97214-F009-446D-8A8B-7BA2A9B02C2D}"/>
              </a:ext>
            </a:extLst>
          </p:cNvPr>
          <p:cNvSpPr/>
          <p:nvPr/>
        </p:nvSpPr>
        <p:spPr>
          <a:xfrm>
            <a:off x="624846" y="2582292"/>
            <a:ext cx="34045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Resources </a:t>
            </a:r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kommen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in der Regel </a:t>
            </a:r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mit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3 </a:t>
            </a:r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Operationen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: </a:t>
            </a:r>
            <a:r>
              <a:rPr lang="en-US" sz="16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IN, OUT &amp; CHECK</a:t>
            </a:r>
          </a:p>
          <a:p>
            <a:endParaRPr lang="en-US" sz="1600" b="1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Eigene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Resources </a:t>
            </a:r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zu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erstellen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ist</a:t>
            </a:r>
            <a:endParaRPr lang="de-DE" sz="16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30905DF7-ECAB-45AB-9F9E-7B968C7B8665}"/>
              </a:ext>
            </a:extLst>
          </p:cNvPr>
          <p:cNvCxnSpPr/>
          <p:nvPr/>
        </p:nvCxnSpPr>
        <p:spPr>
          <a:xfrm>
            <a:off x="5704930" y="1901136"/>
            <a:ext cx="351693" cy="0"/>
          </a:xfrm>
          <a:prstGeom prst="line">
            <a:avLst/>
          </a:prstGeom>
          <a:ln>
            <a:solidFill>
              <a:srgbClr val="000000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hteck 14">
            <a:extLst>
              <a:ext uri="{FF2B5EF4-FFF2-40B4-BE49-F238E27FC236}">
                <a16:creationId xmlns:a16="http://schemas.microsoft.com/office/drawing/2014/main" id="{7967581C-6BDE-4AE9-BAF0-5A6100FD8FE0}"/>
              </a:ext>
            </a:extLst>
          </p:cNvPr>
          <p:cNvSpPr/>
          <p:nvPr/>
        </p:nvSpPr>
        <p:spPr>
          <a:xfrm>
            <a:off x="6211739" y="1762636"/>
            <a:ext cx="110476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RESOURCES</a:t>
            </a:r>
            <a:endParaRPr lang="de-DE" sz="1200" b="1" dirty="0"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2A36875-AE62-4727-93BE-5367E79CCA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8122" y="1637472"/>
            <a:ext cx="506809" cy="50680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69D725EB-99CB-48F8-98EF-8B266B9AEB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428" t="25702" r="39566" b="25128"/>
          <a:stretch/>
        </p:blipFill>
        <p:spPr>
          <a:xfrm>
            <a:off x="6211739" y="2504888"/>
            <a:ext cx="4755547" cy="3372072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342C3D7A-2A95-49EB-B1B3-545A7245FD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7212" y="3312645"/>
            <a:ext cx="281842" cy="315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0942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C7CF54DB-6E67-4061-92E1-BC60ECBB2E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483" t="43223" r="25329" b="22345"/>
          <a:stretch/>
        </p:blipFill>
        <p:spPr>
          <a:xfrm>
            <a:off x="2877269" y="2504888"/>
            <a:ext cx="8444691" cy="378721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437F4D-B4F6-FD4B-8FFA-36E2C982800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6907" y="6531429"/>
            <a:ext cx="447908" cy="190046"/>
          </a:xfrm>
        </p:spPr>
        <p:txBody>
          <a:bodyPr/>
          <a:lstStyle/>
          <a:p>
            <a:fld id="{2456483D-79A7-2C43-8D75-3922047D67F6}" type="slidenum">
              <a:rPr lang="de-DE" smtClean="0"/>
              <a:t>37</a:t>
            </a:fld>
            <a:endParaRPr lang="de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8FCDA3-3A94-7B41-935F-C6E7FE197AD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49211" y="6531429"/>
            <a:ext cx="812323" cy="200932"/>
          </a:xfrm>
        </p:spPr>
        <p:txBody>
          <a:bodyPr/>
          <a:lstStyle/>
          <a:p>
            <a:fld id="{86825900-94BA-4100-AA58-EEE842A01E16}" type="datetime1">
              <a:rPr lang="de-DE" smtClean="0"/>
              <a:t>26.10.2019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83BE459-5BC7-494A-8177-F770A5C354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Compliance In Code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4F984D82-3EB6-8E46-8724-AB28F1BB352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624845" y="989606"/>
            <a:ext cx="10872062" cy="307777"/>
          </a:xfrm>
        </p:spPr>
        <p:txBody>
          <a:bodyPr anchor="t"/>
          <a:lstStyle/>
          <a:p>
            <a:r>
              <a:rPr lang="de-DE" sz="1400" dirty="0"/>
              <a:t>Moderne Produktentwicklung im regulierten Umfeld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5F7B9789-A5B6-481C-A135-2213BF621D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454" y="1458870"/>
            <a:ext cx="2726871" cy="828755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49C97214-F009-446D-8A8B-7BA2A9B02C2D}"/>
              </a:ext>
            </a:extLst>
          </p:cNvPr>
          <p:cNvSpPr/>
          <p:nvPr/>
        </p:nvSpPr>
        <p:spPr>
          <a:xfrm>
            <a:off x="624846" y="2582292"/>
            <a:ext cx="34045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Resources </a:t>
            </a:r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kommen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in der Regel </a:t>
            </a:r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mit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3 </a:t>
            </a:r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Operationen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: </a:t>
            </a:r>
            <a:r>
              <a:rPr lang="en-US" sz="16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IN, OUT &amp; CHECK</a:t>
            </a:r>
            <a:endParaRPr lang="de-DE" sz="1600" b="1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30905DF7-ECAB-45AB-9F9E-7B968C7B8665}"/>
              </a:ext>
            </a:extLst>
          </p:cNvPr>
          <p:cNvCxnSpPr/>
          <p:nvPr/>
        </p:nvCxnSpPr>
        <p:spPr>
          <a:xfrm>
            <a:off x="5704930" y="1901136"/>
            <a:ext cx="351693" cy="0"/>
          </a:xfrm>
          <a:prstGeom prst="line">
            <a:avLst/>
          </a:prstGeom>
          <a:ln>
            <a:solidFill>
              <a:srgbClr val="000000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hteck 14">
            <a:extLst>
              <a:ext uri="{FF2B5EF4-FFF2-40B4-BE49-F238E27FC236}">
                <a16:creationId xmlns:a16="http://schemas.microsoft.com/office/drawing/2014/main" id="{7967581C-6BDE-4AE9-BAF0-5A6100FD8FE0}"/>
              </a:ext>
            </a:extLst>
          </p:cNvPr>
          <p:cNvSpPr/>
          <p:nvPr/>
        </p:nvSpPr>
        <p:spPr>
          <a:xfrm>
            <a:off x="6211739" y="1762636"/>
            <a:ext cx="110476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RESOURCES</a:t>
            </a:r>
            <a:endParaRPr lang="de-DE" sz="1200" b="1" dirty="0"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2A36875-AE62-4727-93BE-5367E79CC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8122" y="1637472"/>
            <a:ext cx="506809" cy="506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8886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437F4D-B4F6-FD4B-8FFA-36E2C982800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6907" y="6531429"/>
            <a:ext cx="447908" cy="190046"/>
          </a:xfrm>
        </p:spPr>
        <p:txBody>
          <a:bodyPr/>
          <a:lstStyle/>
          <a:p>
            <a:fld id="{2456483D-79A7-2C43-8D75-3922047D67F6}" type="slidenum">
              <a:rPr lang="de-DE" smtClean="0"/>
              <a:t>38</a:t>
            </a:fld>
            <a:endParaRPr lang="de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8FCDA3-3A94-7B41-935F-C6E7FE197AD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49211" y="6531429"/>
            <a:ext cx="812323" cy="200932"/>
          </a:xfrm>
        </p:spPr>
        <p:txBody>
          <a:bodyPr/>
          <a:lstStyle/>
          <a:p>
            <a:fld id="{86825900-94BA-4100-AA58-EEE842A01E16}" type="datetime1">
              <a:rPr lang="de-DE" smtClean="0"/>
              <a:t>26.10.2019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83BE459-5BC7-494A-8177-F770A5C354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Compliance In Code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4F984D82-3EB6-8E46-8724-AB28F1BB352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624845" y="989606"/>
            <a:ext cx="10872062" cy="307777"/>
          </a:xfrm>
        </p:spPr>
        <p:txBody>
          <a:bodyPr anchor="t"/>
          <a:lstStyle/>
          <a:p>
            <a:r>
              <a:rPr lang="de-DE" sz="1400" dirty="0"/>
              <a:t>Moderne Produktentwicklung im regulierten Umfeld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5F7B9789-A5B6-481C-A135-2213BF621D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454" y="1458870"/>
            <a:ext cx="2726871" cy="828755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49C97214-F009-446D-8A8B-7BA2A9B02C2D}"/>
              </a:ext>
            </a:extLst>
          </p:cNvPr>
          <p:cNvSpPr/>
          <p:nvPr/>
        </p:nvSpPr>
        <p:spPr>
          <a:xfrm>
            <a:off x="624846" y="2582292"/>
            <a:ext cx="34045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Tasks </a:t>
            </a:r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führen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in der Regel </a:t>
            </a:r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einfache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Operationen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aus.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Scripte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linter, go-build, </a:t>
            </a:r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mvn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usw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..</a:t>
            </a:r>
            <a:endParaRPr lang="de-DE" sz="1600" b="1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30905DF7-ECAB-45AB-9F9E-7B968C7B8665}"/>
              </a:ext>
            </a:extLst>
          </p:cNvPr>
          <p:cNvCxnSpPr/>
          <p:nvPr/>
        </p:nvCxnSpPr>
        <p:spPr>
          <a:xfrm>
            <a:off x="5704930" y="1901136"/>
            <a:ext cx="351693" cy="0"/>
          </a:xfrm>
          <a:prstGeom prst="line">
            <a:avLst/>
          </a:prstGeom>
          <a:ln>
            <a:solidFill>
              <a:srgbClr val="000000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hteck 14">
            <a:extLst>
              <a:ext uri="{FF2B5EF4-FFF2-40B4-BE49-F238E27FC236}">
                <a16:creationId xmlns:a16="http://schemas.microsoft.com/office/drawing/2014/main" id="{7967581C-6BDE-4AE9-BAF0-5A6100FD8FE0}"/>
              </a:ext>
            </a:extLst>
          </p:cNvPr>
          <p:cNvSpPr/>
          <p:nvPr/>
        </p:nvSpPr>
        <p:spPr>
          <a:xfrm>
            <a:off x="6211739" y="1762636"/>
            <a:ext cx="110476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TASKS</a:t>
            </a:r>
            <a:endParaRPr lang="de-DE" sz="1200" b="1" dirty="0"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2A36875-AE62-4727-93BE-5367E79CCA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8122" y="1637472"/>
            <a:ext cx="506809" cy="50680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017EED3-422D-4389-85E0-7BD0228115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099" t="44103" r="29616" b="18095"/>
          <a:stretch/>
        </p:blipFill>
        <p:spPr>
          <a:xfrm>
            <a:off x="5614330" y="2287625"/>
            <a:ext cx="6106531" cy="378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6511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D026D7FB-9628-416C-8E12-81D2494CBF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390" t="25096" r="28111" b="29964"/>
          <a:stretch/>
        </p:blipFill>
        <p:spPr>
          <a:xfrm>
            <a:off x="5270654" y="2303299"/>
            <a:ext cx="6450207" cy="41281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437F4D-B4F6-FD4B-8FFA-36E2C982800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6907" y="6531429"/>
            <a:ext cx="447908" cy="190046"/>
          </a:xfrm>
        </p:spPr>
        <p:txBody>
          <a:bodyPr/>
          <a:lstStyle/>
          <a:p>
            <a:fld id="{2456483D-79A7-2C43-8D75-3922047D67F6}" type="slidenum">
              <a:rPr lang="de-DE" smtClean="0"/>
              <a:t>39</a:t>
            </a:fld>
            <a:endParaRPr lang="de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8FCDA3-3A94-7B41-935F-C6E7FE197AD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49211" y="6531429"/>
            <a:ext cx="812323" cy="200932"/>
          </a:xfrm>
        </p:spPr>
        <p:txBody>
          <a:bodyPr/>
          <a:lstStyle/>
          <a:p>
            <a:fld id="{86825900-94BA-4100-AA58-EEE842A01E16}" type="datetime1">
              <a:rPr lang="de-DE" smtClean="0"/>
              <a:t>26.10.2019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83BE459-5BC7-494A-8177-F770A5C354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Compliance In Code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4F984D82-3EB6-8E46-8724-AB28F1BB352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624845" y="989606"/>
            <a:ext cx="10872062" cy="307777"/>
          </a:xfrm>
        </p:spPr>
        <p:txBody>
          <a:bodyPr anchor="t"/>
          <a:lstStyle/>
          <a:p>
            <a:r>
              <a:rPr lang="de-DE" sz="1400" dirty="0"/>
              <a:t>Moderne Produktentwicklung im regulierten Umfeld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5F7B9789-A5B6-481C-A135-2213BF621D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454" y="1458870"/>
            <a:ext cx="2726871" cy="828755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49C97214-F009-446D-8A8B-7BA2A9B02C2D}"/>
              </a:ext>
            </a:extLst>
          </p:cNvPr>
          <p:cNvSpPr/>
          <p:nvPr/>
        </p:nvSpPr>
        <p:spPr>
          <a:xfrm>
            <a:off x="624846" y="2582292"/>
            <a:ext cx="34045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Jobs </a:t>
            </a:r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erlauben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die </a:t>
            </a:r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Orchestrierung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von Tasks und Resources. </a:t>
            </a:r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AAD06E8A-2810-430D-909C-90813B928662}"/>
              </a:ext>
            </a:extLst>
          </p:cNvPr>
          <p:cNvCxnSpPr/>
          <p:nvPr/>
        </p:nvCxnSpPr>
        <p:spPr>
          <a:xfrm>
            <a:off x="5704930" y="1901136"/>
            <a:ext cx="351693" cy="0"/>
          </a:xfrm>
          <a:prstGeom prst="line">
            <a:avLst/>
          </a:prstGeom>
          <a:ln>
            <a:solidFill>
              <a:srgbClr val="000000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hteck 10">
            <a:extLst>
              <a:ext uri="{FF2B5EF4-FFF2-40B4-BE49-F238E27FC236}">
                <a16:creationId xmlns:a16="http://schemas.microsoft.com/office/drawing/2014/main" id="{311E5BAE-E444-4882-A682-491F07333207}"/>
              </a:ext>
            </a:extLst>
          </p:cNvPr>
          <p:cNvSpPr/>
          <p:nvPr/>
        </p:nvSpPr>
        <p:spPr>
          <a:xfrm>
            <a:off x="6211739" y="1762636"/>
            <a:ext cx="110476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JOBS</a:t>
            </a:r>
            <a:endParaRPr lang="de-DE" sz="1200" b="1" dirty="0"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A8EACA0F-12C1-4E7B-89E0-71C9D96536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8122" y="1637472"/>
            <a:ext cx="506809" cy="506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2535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456483D-79A7-2C43-8D75-3922047D67F6}" type="slidenum">
              <a:rPr lang="en-US" smtClean="0">
                <a:solidFill>
                  <a:schemeClr val="tx2"/>
                </a:solidFill>
              </a:rPr>
              <a:pPr/>
              <a:t>4</a:t>
            </a:fld>
            <a:endParaRPr lang="en-US">
              <a:solidFill>
                <a:schemeClr val="tx2"/>
              </a:solidFill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99FB40B-5461-4190-A10E-4CB9406913F5}" type="datetime1">
              <a:rPr lang="de-DE" smtClean="0">
                <a:solidFill>
                  <a:schemeClr val="tx2"/>
                </a:solidFill>
              </a:rPr>
              <a:t>26.10.2019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467941" y="2372695"/>
            <a:ext cx="85923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dirty="0">
                <a:solidFill>
                  <a:schemeClr val="tx2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rPr>
              <a:t>Kontext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2105891" y="2756288"/>
            <a:ext cx="1155316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56901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437F4D-B4F6-FD4B-8FFA-36E2C982800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6907" y="6531429"/>
            <a:ext cx="447908" cy="190046"/>
          </a:xfrm>
        </p:spPr>
        <p:txBody>
          <a:bodyPr/>
          <a:lstStyle/>
          <a:p>
            <a:fld id="{2456483D-79A7-2C43-8D75-3922047D67F6}" type="slidenum">
              <a:rPr lang="de-DE" smtClean="0"/>
              <a:t>40</a:t>
            </a:fld>
            <a:endParaRPr lang="de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8FCDA3-3A94-7B41-935F-C6E7FE197AD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49211" y="6531429"/>
            <a:ext cx="812323" cy="200932"/>
          </a:xfrm>
        </p:spPr>
        <p:txBody>
          <a:bodyPr/>
          <a:lstStyle/>
          <a:p>
            <a:fld id="{86825900-94BA-4100-AA58-EEE842A01E16}" type="datetime1">
              <a:rPr lang="de-DE" smtClean="0"/>
              <a:t>26.10.2019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83BE459-5BC7-494A-8177-F770A5C354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Compliance In Code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4F984D82-3EB6-8E46-8724-AB28F1BB352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624845" y="989606"/>
            <a:ext cx="10872062" cy="307777"/>
          </a:xfrm>
        </p:spPr>
        <p:txBody>
          <a:bodyPr anchor="t"/>
          <a:lstStyle/>
          <a:p>
            <a:r>
              <a:rPr lang="de-DE" sz="1400" dirty="0"/>
              <a:t>Moderne Produktentwicklung im regulierten Umfeld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5F7B9789-A5B6-481C-A135-2213BF621D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454" y="1458870"/>
            <a:ext cx="2726871" cy="828755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49C97214-F009-446D-8A8B-7BA2A9B02C2D}"/>
              </a:ext>
            </a:extLst>
          </p:cNvPr>
          <p:cNvSpPr/>
          <p:nvPr/>
        </p:nvSpPr>
        <p:spPr>
          <a:xfrm>
            <a:off x="624846" y="2582292"/>
            <a:ext cx="34045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Pipelines </a:t>
            </a:r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werden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als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6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YAML Files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erstellt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via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Courier New" panose="02070309020205020404" pitchFamily="49" charset="0"/>
                <a:ea typeface="Lato Light" panose="020F0502020204030203" pitchFamily="34" charset="0"/>
                <a:cs typeface="Courier New" panose="02070309020205020404" pitchFamily="49" charset="0"/>
              </a:rPr>
              <a:t>/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  <a:latin typeface="Courier New" panose="02070309020205020404" pitchFamily="49" charset="0"/>
                <a:ea typeface="Lato Light" panose="020F0502020204030203" pitchFamily="34" charset="0"/>
                <a:cs typeface="Courier New" panose="02070309020205020404" pitchFamily="49" charset="0"/>
              </a:rPr>
              <a:t>usr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Courier New" panose="02070309020205020404" pitchFamily="49" charset="0"/>
                <a:ea typeface="Lato Light" panose="020F0502020204030203" pitchFamily="34" charset="0"/>
                <a:cs typeface="Courier New" panose="02070309020205020404" pitchFamily="49" charset="0"/>
              </a:rPr>
              <a:t>/bin/fly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auf dem </a:t>
            </a:r>
            <a:r>
              <a:rPr lang="en-US" sz="16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CLI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zu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Concourse </a:t>
            </a:r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gepushed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</a:t>
            </a:r>
          </a:p>
          <a:p>
            <a:endParaRPr lang="en-US" sz="16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Pipelines </a:t>
            </a:r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können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groß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warden. Templating </a:t>
            </a:r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bietet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sich</a:t>
            </a:r>
            <a:r>
              <a: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an. </a:t>
            </a:r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AAD06E8A-2810-430D-909C-90813B928662}"/>
              </a:ext>
            </a:extLst>
          </p:cNvPr>
          <p:cNvCxnSpPr/>
          <p:nvPr/>
        </p:nvCxnSpPr>
        <p:spPr>
          <a:xfrm>
            <a:off x="5704930" y="1901136"/>
            <a:ext cx="351693" cy="0"/>
          </a:xfrm>
          <a:prstGeom prst="line">
            <a:avLst/>
          </a:prstGeom>
          <a:ln>
            <a:solidFill>
              <a:srgbClr val="000000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hteck 10">
            <a:extLst>
              <a:ext uri="{FF2B5EF4-FFF2-40B4-BE49-F238E27FC236}">
                <a16:creationId xmlns:a16="http://schemas.microsoft.com/office/drawing/2014/main" id="{311E5BAE-E444-4882-A682-491F07333207}"/>
              </a:ext>
            </a:extLst>
          </p:cNvPr>
          <p:cNvSpPr/>
          <p:nvPr/>
        </p:nvSpPr>
        <p:spPr>
          <a:xfrm>
            <a:off x="6211739" y="1762636"/>
            <a:ext cx="110476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PIPELINES</a:t>
            </a:r>
            <a:endParaRPr lang="de-DE" sz="1200" b="1" dirty="0"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A8EACA0F-12C1-4E7B-89E0-71C9D96536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8122" y="1637472"/>
            <a:ext cx="506809" cy="50680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83F242A-B819-4B8B-A085-A8D425F25F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171" t="18918" r="39175" b="25859"/>
          <a:stretch/>
        </p:blipFill>
        <p:spPr>
          <a:xfrm>
            <a:off x="6211739" y="2504888"/>
            <a:ext cx="4712677" cy="3787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9333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437F4D-B4F6-FD4B-8FFA-36E2C982800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6907" y="6531429"/>
            <a:ext cx="447908" cy="190046"/>
          </a:xfrm>
        </p:spPr>
        <p:txBody>
          <a:bodyPr/>
          <a:lstStyle/>
          <a:p>
            <a:fld id="{2456483D-79A7-2C43-8D75-3922047D67F6}" type="slidenum">
              <a:rPr lang="de-DE" smtClean="0"/>
              <a:t>41</a:t>
            </a:fld>
            <a:endParaRPr lang="de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8FCDA3-3A94-7B41-935F-C6E7FE197AD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49211" y="6531429"/>
            <a:ext cx="812323" cy="200932"/>
          </a:xfrm>
        </p:spPr>
        <p:txBody>
          <a:bodyPr/>
          <a:lstStyle/>
          <a:p>
            <a:fld id="{86825900-94BA-4100-AA58-EEE842A01E16}" type="datetime1">
              <a:rPr lang="de-DE" smtClean="0"/>
              <a:t>26.10.2019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83BE459-5BC7-494A-8177-F770A5C354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Compliance In Code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4F984D82-3EB6-8E46-8724-AB28F1BB352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624845" y="989606"/>
            <a:ext cx="10872062" cy="307777"/>
          </a:xfrm>
        </p:spPr>
        <p:txBody>
          <a:bodyPr anchor="t"/>
          <a:lstStyle/>
          <a:p>
            <a:r>
              <a:rPr lang="de-DE" sz="1400" dirty="0"/>
              <a:t>Moderne Produktentwicklung im regulierten Umfeld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5F7B9789-A5B6-481C-A135-2213BF621D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454" y="1458870"/>
            <a:ext cx="2726871" cy="828755"/>
          </a:xfrm>
          <a:prstGeom prst="rect">
            <a:avLst/>
          </a:prstGeom>
        </p:spPr>
      </p:pic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AAD06E8A-2810-430D-909C-90813B928662}"/>
              </a:ext>
            </a:extLst>
          </p:cNvPr>
          <p:cNvCxnSpPr/>
          <p:nvPr/>
        </p:nvCxnSpPr>
        <p:spPr>
          <a:xfrm>
            <a:off x="5704930" y="1901136"/>
            <a:ext cx="351693" cy="0"/>
          </a:xfrm>
          <a:prstGeom prst="line">
            <a:avLst/>
          </a:prstGeom>
          <a:ln>
            <a:solidFill>
              <a:srgbClr val="000000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hteck 10">
            <a:extLst>
              <a:ext uri="{FF2B5EF4-FFF2-40B4-BE49-F238E27FC236}">
                <a16:creationId xmlns:a16="http://schemas.microsoft.com/office/drawing/2014/main" id="{311E5BAE-E444-4882-A682-491F07333207}"/>
              </a:ext>
            </a:extLst>
          </p:cNvPr>
          <p:cNvSpPr/>
          <p:nvPr/>
        </p:nvSpPr>
        <p:spPr>
          <a:xfrm>
            <a:off x="6211739" y="1762636"/>
            <a:ext cx="110476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PIPELINES</a:t>
            </a:r>
            <a:endParaRPr lang="de-DE" sz="1200" b="1" dirty="0"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A8EACA0F-12C1-4E7B-89E0-71C9D96536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8122" y="1637472"/>
            <a:ext cx="506809" cy="50680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04A49B83-98F1-4C62-A5DA-F8BF29041E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978" t="40070" r="7115" b="8252"/>
          <a:stretch/>
        </p:blipFill>
        <p:spPr>
          <a:xfrm>
            <a:off x="1429357" y="2748034"/>
            <a:ext cx="9254532" cy="354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0453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437F4D-B4F6-FD4B-8FFA-36E2C982800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6907" y="6531429"/>
            <a:ext cx="447908" cy="190046"/>
          </a:xfrm>
        </p:spPr>
        <p:txBody>
          <a:bodyPr/>
          <a:lstStyle/>
          <a:p>
            <a:fld id="{2456483D-79A7-2C43-8D75-3922047D67F6}" type="slidenum">
              <a:rPr lang="de-DE" smtClean="0"/>
              <a:t>42</a:t>
            </a:fld>
            <a:endParaRPr lang="de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8FCDA3-3A94-7B41-935F-C6E7FE197AD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49211" y="6531429"/>
            <a:ext cx="812323" cy="200932"/>
          </a:xfrm>
        </p:spPr>
        <p:txBody>
          <a:bodyPr/>
          <a:lstStyle/>
          <a:p>
            <a:fld id="{86825900-94BA-4100-AA58-EEE842A01E16}" type="datetime1">
              <a:rPr lang="de-DE" smtClean="0"/>
              <a:t>26.10.2019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83BE459-5BC7-494A-8177-F770A5C354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Compliance In Code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4F984D82-3EB6-8E46-8724-AB28F1BB352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624845" y="989606"/>
            <a:ext cx="10872062" cy="307777"/>
          </a:xfrm>
        </p:spPr>
        <p:txBody>
          <a:bodyPr anchor="t"/>
          <a:lstStyle/>
          <a:p>
            <a:r>
              <a:rPr lang="de-DE" sz="1400" dirty="0"/>
              <a:t>Moderne Produktentwicklung im regulierten Umfeld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5F7B9789-A5B6-481C-A135-2213BF621D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454" y="1458870"/>
            <a:ext cx="2726871" cy="828755"/>
          </a:xfrm>
          <a:prstGeom prst="rect">
            <a:avLst/>
          </a:prstGeom>
        </p:spPr>
      </p:pic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AAD06E8A-2810-430D-909C-90813B928662}"/>
              </a:ext>
            </a:extLst>
          </p:cNvPr>
          <p:cNvCxnSpPr/>
          <p:nvPr/>
        </p:nvCxnSpPr>
        <p:spPr>
          <a:xfrm>
            <a:off x="5704930" y="1901136"/>
            <a:ext cx="351693" cy="0"/>
          </a:xfrm>
          <a:prstGeom prst="line">
            <a:avLst/>
          </a:prstGeom>
          <a:ln>
            <a:solidFill>
              <a:srgbClr val="000000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hteck 10">
            <a:extLst>
              <a:ext uri="{FF2B5EF4-FFF2-40B4-BE49-F238E27FC236}">
                <a16:creationId xmlns:a16="http://schemas.microsoft.com/office/drawing/2014/main" id="{311E5BAE-E444-4882-A682-491F07333207}"/>
              </a:ext>
            </a:extLst>
          </p:cNvPr>
          <p:cNvSpPr/>
          <p:nvPr/>
        </p:nvSpPr>
        <p:spPr>
          <a:xfrm>
            <a:off x="6211739" y="1762636"/>
            <a:ext cx="110476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PIPELINES</a:t>
            </a:r>
            <a:endParaRPr lang="de-DE" sz="1200" b="1" dirty="0"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A8EACA0F-12C1-4E7B-89E0-71C9D96536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8122" y="1637472"/>
            <a:ext cx="506809" cy="506809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C6A23F5F-0315-41F7-BF94-8D1FBA1CD2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430"/>
          <a:stretch/>
        </p:blipFill>
        <p:spPr>
          <a:xfrm>
            <a:off x="1789428" y="2359813"/>
            <a:ext cx="8182695" cy="3938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3876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437F4D-B4F6-FD4B-8FFA-36E2C982800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6907" y="6531429"/>
            <a:ext cx="447908" cy="190046"/>
          </a:xfrm>
        </p:spPr>
        <p:txBody>
          <a:bodyPr/>
          <a:lstStyle/>
          <a:p>
            <a:fld id="{2456483D-79A7-2C43-8D75-3922047D67F6}" type="slidenum">
              <a:rPr lang="de-DE" smtClean="0"/>
              <a:t>43</a:t>
            </a:fld>
            <a:endParaRPr lang="de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8FCDA3-3A94-7B41-935F-C6E7FE197AD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49211" y="6531429"/>
            <a:ext cx="812323" cy="200932"/>
          </a:xfrm>
        </p:spPr>
        <p:txBody>
          <a:bodyPr/>
          <a:lstStyle/>
          <a:p>
            <a:fld id="{86825900-94BA-4100-AA58-EEE842A01E16}" type="datetime1">
              <a:rPr lang="de-DE" smtClean="0"/>
              <a:t>26.10.2019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83BE459-5BC7-494A-8177-F770A5C354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Compliance In Code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4F984D82-3EB6-8E46-8724-AB28F1BB352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624845" y="989606"/>
            <a:ext cx="10872062" cy="307777"/>
          </a:xfrm>
        </p:spPr>
        <p:txBody>
          <a:bodyPr anchor="t"/>
          <a:lstStyle/>
          <a:p>
            <a:r>
              <a:rPr lang="de-DE" sz="1400" dirty="0"/>
              <a:t>Moderne Produktentwicklung im regulierten Umfeld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5F7B9789-A5B6-481C-A135-2213BF621D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454" y="1458870"/>
            <a:ext cx="2726871" cy="828755"/>
          </a:xfrm>
          <a:prstGeom prst="rect">
            <a:avLst/>
          </a:prstGeom>
        </p:spPr>
      </p:pic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AAD06E8A-2810-430D-909C-90813B928662}"/>
              </a:ext>
            </a:extLst>
          </p:cNvPr>
          <p:cNvCxnSpPr/>
          <p:nvPr/>
        </p:nvCxnSpPr>
        <p:spPr>
          <a:xfrm>
            <a:off x="5704930" y="1901136"/>
            <a:ext cx="351693" cy="0"/>
          </a:xfrm>
          <a:prstGeom prst="line">
            <a:avLst/>
          </a:prstGeom>
          <a:ln>
            <a:solidFill>
              <a:srgbClr val="000000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hteck 10">
            <a:extLst>
              <a:ext uri="{FF2B5EF4-FFF2-40B4-BE49-F238E27FC236}">
                <a16:creationId xmlns:a16="http://schemas.microsoft.com/office/drawing/2014/main" id="{311E5BAE-E444-4882-A682-491F07333207}"/>
              </a:ext>
            </a:extLst>
          </p:cNvPr>
          <p:cNvSpPr/>
          <p:nvPr/>
        </p:nvSpPr>
        <p:spPr>
          <a:xfrm>
            <a:off x="6211739" y="1762636"/>
            <a:ext cx="110476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PIPELINES</a:t>
            </a:r>
            <a:endParaRPr lang="de-DE" sz="1200" b="1" dirty="0"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A8EACA0F-12C1-4E7B-89E0-71C9D96536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8122" y="1637472"/>
            <a:ext cx="506809" cy="50680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73335E1-C526-412F-9B5C-838B42C544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55" t="18917" b="8252"/>
          <a:stretch/>
        </p:blipFill>
        <p:spPr>
          <a:xfrm>
            <a:off x="1916701" y="2407945"/>
            <a:ext cx="7928150" cy="3939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3521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437F4D-B4F6-FD4B-8FFA-36E2C982800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6907" y="6531429"/>
            <a:ext cx="447908" cy="190046"/>
          </a:xfrm>
        </p:spPr>
        <p:txBody>
          <a:bodyPr/>
          <a:lstStyle/>
          <a:p>
            <a:fld id="{2456483D-79A7-2C43-8D75-3922047D67F6}" type="slidenum">
              <a:rPr lang="de-DE" smtClean="0"/>
              <a:t>44</a:t>
            </a:fld>
            <a:endParaRPr lang="de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8FCDA3-3A94-7B41-935F-C6E7FE197AD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49211" y="6531429"/>
            <a:ext cx="812323" cy="200932"/>
          </a:xfrm>
        </p:spPr>
        <p:txBody>
          <a:bodyPr/>
          <a:lstStyle/>
          <a:p>
            <a:fld id="{86825900-94BA-4100-AA58-EEE842A01E16}" type="datetime1">
              <a:rPr lang="de-DE" smtClean="0"/>
              <a:t>26.10.2019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83BE459-5BC7-494A-8177-F770A5C354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Compliance In Code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4F984D82-3EB6-8E46-8724-AB28F1BB352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624845" y="989606"/>
            <a:ext cx="10872062" cy="307777"/>
          </a:xfrm>
        </p:spPr>
        <p:txBody>
          <a:bodyPr anchor="t"/>
          <a:lstStyle/>
          <a:p>
            <a:r>
              <a:rPr lang="de-DE" sz="1400" dirty="0"/>
              <a:t>Moderne Produktentwicklung im regulierten Umfeld</a:t>
            </a:r>
          </a:p>
        </p:txBody>
      </p:sp>
      <p:sp>
        <p:nvSpPr>
          <p:cNvPr id="117" name="Textfeld 116">
            <a:extLst>
              <a:ext uri="{FF2B5EF4-FFF2-40B4-BE49-F238E27FC236}">
                <a16:creationId xmlns:a16="http://schemas.microsoft.com/office/drawing/2014/main" id="{8AED0468-836B-48D8-B8FA-7F05DA5C5EDB}"/>
              </a:ext>
            </a:extLst>
          </p:cNvPr>
          <p:cNvSpPr txBox="1"/>
          <p:nvPr/>
        </p:nvSpPr>
        <p:spPr>
          <a:xfrm>
            <a:off x="3467941" y="2372695"/>
            <a:ext cx="85923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>
                <a:solidFill>
                  <a:schemeClr val="tx2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rPr>
              <a:t>Entwicklungsprozess</a:t>
            </a:r>
          </a:p>
        </p:txBody>
      </p:sp>
      <p:cxnSp>
        <p:nvCxnSpPr>
          <p:cNvPr id="118" name="Straight Connector 10">
            <a:extLst>
              <a:ext uri="{FF2B5EF4-FFF2-40B4-BE49-F238E27FC236}">
                <a16:creationId xmlns:a16="http://schemas.microsoft.com/office/drawing/2014/main" id="{73132BD7-7690-458F-9452-F0CB5F530C9A}"/>
              </a:ext>
            </a:extLst>
          </p:cNvPr>
          <p:cNvCxnSpPr>
            <a:cxnSpLocks/>
          </p:cNvCxnSpPr>
          <p:nvPr/>
        </p:nvCxnSpPr>
        <p:spPr>
          <a:xfrm flipH="1">
            <a:off x="2105891" y="2756288"/>
            <a:ext cx="1155316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52054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437F4D-B4F6-FD4B-8FFA-36E2C982800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6907" y="6531429"/>
            <a:ext cx="447908" cy="190046"/>
          </a:xfrm>
        </p:spPr>
        <p:txBody>
          <a:bodyPr/>
          <a:lstStyle/>
          <a:p>
            <a:fld id="{2456483D-79A7-2C43-8D75-3922047D67F6}" type="slidenum">
              <a:rPr lang="de-DE" smtClean="0"/>
              <a:t>45</a:t>
            </a:fld>
            <a:endParaRPr lang="de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8FCDA3-3A94-7B41-935F-C6E7FE197AD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49211" y="6531429"/>
            <a:ext cx="812323" cy="200932"/>
          </a:xfrm>
        </p:spPr>
        <p:txBody>
          <a:bodyPr/>
          <a:lstStyle/>
          <a:p>
            <a:fld id="{86825900-94BA-4100-AA58-EEE842A01E16}" type="datetime1">
              <a:rPr lang="de-DE" smtClean="0"/>
              <a:t>26.10.2019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83BE459-5BC7-494A-8177-F770A5C354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Compliance In Code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4F984D82-3EB6-8E46-8724-AB28F1BB352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624845" y="989606"/>
            <a:ext cx="10872062" cy="307777"/>
          </a:xfrm>
        </p:spPr>
        <p:txBody>
          <a:bodyPr anchor="t"/>
          <a:lstStyle/>
          <a:p>
            <a:r>
              <a:rPr lang="de-DE" sz="1400" dirty="0"/>
              <a:t>Moderne Produktentwicklung im regulierten Umfeld</a:t>
            </a:r>
          </a:p>
        </p:txBody>
      </p:sp>
      <p:sp>
        <p:nvSpPr>
          <p:cNvPr id="71" name="TextBox 39">
            <a:extLst>
              <a:ext uri="{FF2B5EF4-FFF2-40B4-BE49-F238E27FC236}">
                <a16:creationId xmlns:a16="http://schemas.microsoft.com/office/drawing/2014/main" id="{26334E00-EFF2-48C7-9F90-44DCF9603AEE}"/>
              </a:ext>
            </a:extLst>
          </p:cNvPr>
          <p:cNvSpPr txBox="1"/>
          <p:nvPr/>
        </p:nvSpPr>
        <p:spPr>
          <a:xfrm>
            <a:off x="624844" y="1721104"/>
            <a:ext cx="43027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solidFill>
                  <a:srgbClr val="002060"/>
                </a:solidFill>
                <a:latin typeface="+mj-lt"/>
                <a:ea typeface="Lato Light" charset="0"/>
                <a:cs typeface="Lato Light" charset="0"/>
              </a:rPr>
              <a:t>Serviceklassen</a:t>
            </a:r>
            <a:endParaRPr lang="en-US" sz="1400" b="1" dirty="0">
              <a:solidFill>
                <a:srgbClr val="002060"/>
              </a:solidFill>
              <a:latin typeface="+mj-lt"/>
              <a:ea typeface="Lato Light" charset="0"/>
              <a:cs typeface="Lato Light" charset="0"/>
            </a:endParaRPr>
          </a:p>
        </p:txBody>
      </p:sp>
      <p:sp>
        <p:nvSpPr>
          <p:cNvPr id="54" name="Rechteck 53">
            <a:extLst>
              <a:ext uri="{FF2B5EF4-FFF2-40B4-BE49-F238E27FC236}">
                <a16:creationId xmlns:a16="http://schemas.microsoft.com/office/drawing/2014/main" id="{0E543159-0CD2-4D3F-BC82-CF9498114AC3}"/>
              </a:ext>
            </a:extLst>
          </p:cNvPr>
          <p:cNvSpPr/>
          <p:nvPr/>
        </p:nvSpPr>
        <p:spPr>
          <a:xfrm>
            <a:off x="2579077" y="2344291"/>
            <a:ext cx="703384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de-DE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Die Regulatorik gibt vor, welche für Freigaben für Anwendungen erfolgen müssen, die einen Bankprozess abbilden.</a:t>
            </a:r>
          </a:p>
          <a:p>
            <a:pPr algn="just"/>
            <a:endParaRPr lang="de-DE" sz="16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algn="just"/>
            <a:r>
              <a:rPr lang="de-DE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Um regulatorisch einwandfreie Freigaben nur dann durchlaufen zu müssen wenn es wirklich notwendig ist, unterscheiden wir zwischen </a:t>
            </a:r>
            <a:r>
              <a:rPr lang="de-DE" sz="16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bankfachlichen </a:t>
            </a:r>
            <a:r>
              <a:rPr lang="de-DE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und </a:t>
            </a:r>
            <a:r>
              <a:rPr lang="de-DE" sz="16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funktionalen Services</a:t>
            </a:r>
            <a:r>
              <a:rPr lang="de-DE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336168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437F4D-B4F6-FD4B-8FFA-36E2C982800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6907" y="6531429"/>
            <a:ext cx="447908" cy="190046"/>
          </a:xfrm>
        </p:spPr>
        <p:txBody>
          <a:bodyPr/>
          <a:lstStyle/>
          <a:p>
            <a:fld id="{2456483D-79A7-2C43-8D75-3922047D67F6}" type="slidenum">
              <a:rPr lang="de-DE" smtClean="0"/>
              <a:t>46</a:t>
            </a:fld>
            <a:endParaRPr lang="de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8FCDA3-3A94-7B41-935F-C6E7FE197AD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49211" y="6531429"/>
            <a:ext cx="812323" cy="200932"/>
          </a:xfrm>
        </p:spPr>
        <p:txBody>
          <a:bodyPr/>
          <a:lstStyle/>
          <a:p>
            <a:fld id="{86825900-94BA-4100-AA58-EEE842A01E16}" type="datetime1">
              <a:rPr lang="de-DE" smtClean="0"/>
              <a:t>26.10.2019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83BE459-5BC7-494A-8177-F770A5C354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Compliance In Code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4F984D82-3EB6-8E46-8724-AB28F1BB352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624845" y="989606"/>
            <a:ext cx="10872062" cy="307777"/>
          </a:xfrm>
        </p:spPr>
        <p:txBody>
          <a:bodyPr anchor="t"/>
          <a:lstStyle/>
          <a:p>
            <a:r>
              <a:rPr lang="de-DE" sz="1400" dirty="0"/>
              <a:t>Moderne Produktentwicklung im regulierten Umfeld</a:t>
            </a:r>
          </a:p>
        </p:txBody>
      </p:sp>
      <p:sp>
        <p:nvSpPr>
          <p:cNvPr id="71" name="TextBox 39">
            <a:extLst>
              <a:ext uri="{FF2B5EF4-FFF2-40B4-BE49-F238E27FC236}">
                <a16:creationId xmlns:a16="http://schemas.microsoft.com/office/drawing/2014/main" id="{26334E00-EFF2-48C7-9F90-44DCF9603AEE}"/>
              </a:ext>
            </a:extLst>
          </p:cNvPr>
          <p:cNvSpPr txBox="1"/>
          <p:nvPr/>
        </p:nvSpPr>
        <p:spPr>
          <a:xfrm>
            <a:off x="624844" y="1721104"/>
            <a:ext cx="43027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2060"/>
                </a:solidFill>
                <a:latin typeface="+mj-lt"/>
                <a:ea typeface="Lato Light" charset="0"/>
                <a:cs typeface="Lato Light" charset="0"/>
              </a:rPr>
              <a:t>Compliance in der </a:t>
            </a:r>
            <a:r>
              <a:rPr lang="en-US" sz="1400" b="1" dirty="0" err="1">
                <a:solidFill>
                  <a:srgbClr val="002060"/>
                </a:solidFill>
                <a:latin typeface="+mj-lt"/>
                <a:ea typeface="Lato Light" charset="0"/>
                <a:cs typeface="Lato Light" charset="0"/>
              </a:rPr>
              <a:t>Entwicklung</a:t>
            </a:r>
            <a:endParaRPr lang="en-US" sz="1400" b="1" dirty="0">
              <a:solidFill>
                <a:srgbClr val="002060"/>
              </a:solidFill>
              <a:latin typeface="+mj-lt"/>
              <a:ea typeface="Lato Light" charset="0"/>
              <a:cs typeface="Lato Light" charset="0"/>
            </a:endParaRPr>
          </a:p>
        </p:txBody>
      </p:sp>
      <p:sp>
        <p:nvSpPr>
          <p:cNvPr id="54" name="Rechteck 53">
            <a:extLst>
              <a:ext uri="{FF2B5EF4-FFF2-40B4-BE49-F238E27FC236}">
                <a16:creationId xmlns:a16="http://schemas.microsoft.com/office/drawing/2014/main" id="{0E543159-0CD2-4D3F-BC82-CF9498114AC3}"/>
              </a:ext>
            </a:extLst>
          </p:cNvPr>
          <p:cNvSpPr/>
          <p:nvPr/>
        </p:nvSpPr>
        <p:spPr>
          <a:xfrm>
            <a:off x="624844" y="2345097"/>
            <a:ext cx="468570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Funktionale Dienste und Konfigurationen:</a:t>
            </a:r>
          </a:p>
          <a:p>
            <a:endParaRPr lang="de-DE" sz="16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de-DE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Vier-Augen-Prinzip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Nachvollziehbarkeit des Entwicklungsprozesses und der </a:t>
            </a:r>
            <a:r>
              <a:rPr lang="de-DE" sz="16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technischen Freigabe </a:t>
            </a:r>
            <a:r>
              <a:rPr lang="de-DE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(Code Review)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Ausreichendes </a:t>
            </a:r>
            <a:r>
              <a:rPr lang="de-DE" sz="1600" b="1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Testing</a:t>
            </a:r>
            <a:r>
              <a:rPr lang="de-DE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(inkl. Dokumentation dessen) vor Rollout in </a:t>
            </a:r>
            <a:r>
              <a:rPr lang="de-DE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Prod</a:t>
            </a:r>
            <a:endParaRPr lang="de-DE" sz="16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de-DE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Rollout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Dokumentation des Rollouts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Nach dem Rollout </a:t>
            </a:r>
            <a:r>
              <a:rPr lang="de-DE" sz="16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Check, ob alles noch läuft</a:t>
            </a:r>
          </a:p>
        </p:txBody>
      </p:sp>
      <p:cxnSp>
        <p:nvCxnSpPr>
          <p:cNvPr id="8" name="Straight Connector 103">
            <a:extLst>
              <a:ext uri="{FF2B5EF4-FFF2-40B4-BE49-F238E27FC236}">
                <a16:creationId xmlns:a16="http://schemas.microsoft.com/office/drawing/2014/main" id="{7CDA88FC-006B-4305-94AE-0CC9AF2F7868}"/>
              </a:ext>
            </a:extLst>
          </p:cNvPr>
          <p:cNvCxnSpPr>
            <a:cxnSpLocks/>
          </p:cNvCxnSpPr>
          <p:nvPr/>
        </p:nvCxnSpPr>
        <p:spPr>
          <a:xfrm flipV="1">
            <a:off x="5692384" y="2152741"/>
            <a:ext cx="0" cy="3341932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hteck 8">
            <a:extLst>
              <a:ext uri="{FF2B5EF4-FFF2-40B4-BE49-F238E27FC236}">
                <a16:creationId xmlns:a16="http://schemas.microsoft.com/office/drawing/2014/main" id="{51836CDA-2E95-4D0B-B2A9-A30AF507F915}"/>
              </a:ext>
            </a:extLst>
          </p:cNvPr>
          <p:cNvSpPr/>
          <p:nvPr/>
        </p:nvSpPr>
        <p:spPr>
          <a:xfrm>
            <a:off x="6096000" y="2356139"/>
            <a:ext cx="468570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Bankfachliche Dienste und Konfigurationen:</a:t>
            </a:r>
          </a:p>
          <a:p>
            <a:endParaRPr lang="de-DE" sz="16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de-DE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Vier-Augen-Prinzip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Nachvollziehbarkeit des Entwicklungsprozesses und der </a:t>
            </a:r>
            <a:r>
              <a:rPr lang="de-DE" sz="16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technischen Freigabe </a:t>
            </a:r>
            <a:r>
              <a:rPr lang="de-DE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(Code Review)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Ausreichendes </a:t>
            </a:r>
            <a:r>
              <a:rPr lang="de-DE" sz="1600" b="1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Testing</a:t>
            </a:r>
            <a:r>
              <a:rPr lang="de-DE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(inkl. Dokumentation dessen) vor Rollout in </a:t>
            </a:r>
            <a:r>
              <a:rPr lang="de-DE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Prod</a:t>
            </a:r>
            <a:endParaRPr lang="de-DE" sz="16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de-DE" sz="16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Fachliche Freigabe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Rollout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Dokumentation des Rollouts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Nach dem Rollout </a:t>
            </a:r>
            <a:r>
              <a:rPr lang="de-DE" sz="16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Check, ob alles noch läuft</a:t>
            </a:r>
          </a:p>
        </p:txBody>
      </p:sp>
    </p:spTree>
    <p:extLst>
      <p:ext uri="{BB962C8B-B14F-4D97-AF65-F5344CB8AC3E}">
        <p14:creationId xmlns:p14="http://schemas.microsoft.com/office/powerpoint/2010/main" val="38300733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437F4D-B4F6-FD4B-8FFA-36E2C982800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6907" y="6531429"/>
            <a:ext cx="447908" cy="190046"/>
          </a:xfrm>
        </p:spPr>
        <p:txBody>
          <a:bodyPr/>
          <a:lstStyle/>
          <a:p>
            <a:fld id="{2456483D-79A7-2C43-8D75-3922047D67F6}" type="slidenum">
              <a:rPr lang="de-DE" smtClean="0"/>
              <a:t>47</a:t>
            </a:fld>
            <a:endParaRPr lang="de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8FCDA3-3A94-7B41-935F-C6E7FE197AD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49211" y="6531429"/>
            <a:ext cx="812323" cy="200932"/>
          </a:xfrm>
        </p:spPr>
        <p:txBody>
          <a:bodyPr/>
          <a:lstStyle/>
          <a:p>
            <a:fld id="{86825900-94BA-4100-AA58-EEE842A01E16}" type="datetime1">
              <a:rPr lang="de-DE" smtClean="0"/>
              <a:t>26.10.2019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83BE459-5BC7-494A-8177-F770A5C354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Compliance In Code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4F984D82-3EB6-8E46-8724-AB28F1BB352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624845" y="989606"/>
            <a:ext cx="10872062" cy="307777"/>
          </a:xfrm>
        </p:spPr>
        <p:txBody>
          <a:bodyPr anchor="t"/>
          <a:lstStyle/>
          <a:p>
            <a:r>
              <a:rPr lang="de-DE" sz="1400" dirty="0"/>
              <a:t>Moderne Produktentwicklung im regulierten Umfeld</a:t>
            </a:r>
          </a:p>
        </p:txBody>
      </p:sp>
      <p:sp>
        <p:nvSpPr>
          <p:cNvPr id="72" name="TextBox 39">
            <a:extLst>
              <a:ext uri="{FF2B5EF4-FFF2-40B4-BE49-F238E27FC236}">
                <a16:creationId xmlns:a16="http://schemas.microsoft.com/office/drawing/2014/main" id="{ECD45E2F-C424-4C73-A244-E370EAAF9724}"/>
              </a:ext>
            </a:extLst>
          </p:cNvPr>
          <p:cNvSpPr txBox="1"/>
          <p:nvPr/>
        </p:nvSpPr>
        <p:spPr>
          <a:xfrm>
            <a:off x="5629473" y="6018499"/>
            <a:ext cx="1085454" cy="19939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700" dirty="0">
                <a:latin typeface="Lato Light" charset="0"/>
                <a:ea typeface="Lato Light" charset="0"/>
                <a:cs typeface="Lato Light" charset="0"/>
              </a:rPr>
              <a:t>Time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ABE8709-346A-4D7C-BF49-9F01DA581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7039" y="2173591"/>
            <a:ext cx="7507674" cy="4357838"/>
          </a:xfrm>
          <a:prstGeom prst="rect">
            <a:avLst/>
          </a:prstGeom>
        </p:spPr>
      </p:pic>
      <p:sp>
        <p:nvSpPr>
          <p:cNvPr id="10" name="TextBox 39">
            <a:extLst>
              <a:ext uri="{FF2B5EF4-FFF2-40B4-BE49-F238E27FC236}">
                <a16:creationId xmlns:a16="http://schemas.microsoft.com/office/drawing/2014/main" id="{1B2BC765-D783-4C0C-AF78-E21DFBAF2AED}"/>
              </a:ext>
            </a:extLst>
          </p:cNvPr>
          <p:cNvSpPr txBox="1"/>
          <p:nvPr/>
        </p:nvSpPr>
        <p:spPr>
          <a:xfrm>
            <a:off x="624844" y="1721104"/>
            <a:ext cx="500462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solidFill>
                  <a:srgbClr val="002060"/>
                </a:solidFill>
                <a:latin typeface="+mj-lt"/>
                <a:ea typeface="Lato Light" charset="0"/>
                <a:cs typeface="Lato Light" charset="0"/>
              </a:rPr>
              <a:t>Entwicklungsprozess</a:t>
            </a:r>
            <a:r>
              <a:rPr lang="en-US" sz="1400" b="1" dirty="0">
                <a:solidFill>
                  <a:srgbClr val="002060"/>
                </a:solidFill>
                <a:latin typeface="+mj-lt"/>
                <a:ea typeface="Lato Light" charset="0"/>
                <a:cs typeface="Lato Light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+mj-lt"/>
                <a:ea typeface="Lato Light" charset="0"/>
                <a:cs typeface="Lato Light" charset="0"/>
              </a:rPr>
              <a:t>eines</a:t>
            </a:r>
            <a:r>
              <a:rPr lang="en-US" sz="1400" b="1" dirty="0">
                <a:solidFill>
                  <a:srgbClr val="002060"/>
                </a:solidFill>
                <a:latin typeface="+mj-lt"/>
                <a:ea typeface="Lato Light" charset="0"/>
                <a:cs typeface="Lato Light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+mj-lt"/>
                <a:ea typeface="Lato Light" charset="0"/>
                <a:cs typeface="Lato Light" charset="0"/>
              </a:rPr>
              <a:t>bankfachlichen</a:t>
            </a:r>
            <a:r>
              <a:rPr lang="en-US" sz="1400" b="1" dirty="0">
                <a:solidFill>
                  <a:srgbClr val="002060"/>
                </a:solidFill>
                <a:latin typeface="+mj-lt"/>
                <a:ea typeface="Lato Light" charset="0"/>
                <a:cs typeface="Lato Light" charset="0"/>
              </a:rPr>
              <a:t> Services</a:t>
            </a:r>
          </a:p>
        </p:txBody>
      </p:sp>
    </p:spTree>
    <p:extLst>
      <p:ext uri="{BB962C8B-B14F-4D97-AF65-F5344CB8AC3E}">
        <p14:creationId xmlns:p14="http://schemas.microsoft.com/office/powerpoint/2010/main" val="19853948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437F4D-B4F6-FD4B-8FFA-36E2C982800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6907" y="6531429"/>
            <a:ext cx="447908" cy="190046"/>
          </a:xfrm>
        </p:spPr>
        <p:txBody>
          <a:bodyPr/>
          <a:lstStyle/>
          <a:p>
            <a:fld id="{2456483D-79A7-2C43-8D75-3922047D67F6}" type="slidenum">
              <a:rPr lang="de-DE" smtClean="0"/>
              <a:t>48</a:t>
            </a:fld>
            <a:endParaRPr lang="de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8FCDA3-3A94-7B41-935F-C6E7FE197AD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49211" y="6531429"/>
            <a:ext cx="812323" cy="200932"/>
          </a:xfrm>
        </p:spPr>
        <p:txBody>
          <a:bodyPr/>
          <a:lstStyle/>
          <a:p>
            <a:fld id="{86825900-94BA-4100-AA58-EEE842A01E16}" type="datetime1">
              <a:rPr lang="de-DE" smtClean="0"/>
              <a:t>26.10.2019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83BE459-5BC7-494A-8177-F770A5C354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4845" y="565885"/>
            <a:ext cx="9653363" cy="475515"/>
          </a:xfrm>
        </p:spPr>
        <p:txBody>
          <a:bodyPr/>
          <a:lstStyle/>
          <a:p>
            <a:r>
              <a:rPr lang="de-DE" dirty="0"/>
              <a:t>Compliance In Code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4F984D82-3EB6-8E46-8724-AB28F1BB352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624845" y="989606"/>
            <a:ext cx="10872062" cy="307777"/>
          </a:xfrm>
        </p:spPr>
        <p:txBody>
          <a:bodyPr anchor="t"/>
          <a:lstStyle/>
          <a:p>
            <a:r>
              <a:rPr lang="de-DE" sz="1400" dirty="0"/>
              <a:t>Moderne Produktentwicklung im regulierten Umfeld</a:t>
            </a:r>
          </a:p>
        </p:txBody>
      </p:sp>
      <p:sp>
        <p:nvSpPr>
          <p:cNvPr id="69" name="Bogen 68">
            <a:extLst>
              <a:ext uri="{FF2B5EF4-FFF2-40B4-BE49-F238E27FC236}">
                <a16:creationId xmlns:a16="http://schemas.microsoft.com/office/drawing/2014/main" id="{3D7B60C7-190F-42CA-AD99-CFF7552B32DD}"/>
              </a:ext>
            </a:extLst>
          </p:cNvPr>
          <p:cNvSpPr/>
          <p:nvPr/>
        </p:nvSpPr>
        <p:spPr>
          <a:xfrm flipH="1">
            <a:off x="3058271" y="3906781"/>
            <a:ext cx="13536851" cy="2909167"/>
          </a:xfrm>
          <a:prstGeom prst="arc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0" name="Bogen 69">
            <a:extLst>
              <a:ext uri="{FF2B5EF4-FFF2-40B4-BE49-F238E27FC236}">
                <a16:creationId xmlns:a16="http://schemas.microsoft.com/office/drawing/2014/main" id="{31564434-E45F-409E-8110-3C2ECAEB140A}"/>
              </a:ext>
            </a:extLst>
          </p:cNvPr>
          <p:cNvSpPr/>
          <p:nvPr/>
        </p:nvSpPr>
        <p:spPr>
          <a:xfrm flipH="1">
            <a:off x="3050034" y="4346145"/>
            <a:ext cx="9100884" cy="1948489"/>
          </a:xfrm>
          <a:prstGeom prst="arc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1" name="TextBox 39">
            <a:extLst>
              <a:ext uri="{FF2B5EF4-FFF2-40B4-BE49-F238E27FC236}">
                <a16:creationId xmlns:a16="http://schemas.microsoft.com/office/drawing/2014/main" id="{26334E00-EFF2-48C7-9F90-44DCF9603AEE}"/>
              </a:ext>
            </a:extLst>
          </p:cNvPr>
          <p:cNvSpPr txBox="1"/>
          <p:nvPr/>
        </p:nvSpPr>
        <p:spPr>
          <a:xfrm>
            <a:off x="624844" y="1721104"/>
            <a:ext cx="404830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solidFill>
                  <a:srgbClr val="002060"/>
                </a:solidFill>
                <a:latin typeface="+mj-lt"/>
                <a:ea typeface="Lato Light" charset="0"/>
                <a:cs typeface="Lato Light" charset="0"/>
              </a:rPr>
              <a:t>Entwicklungsprozess</a:t>
            </a:r>
            <a:r>
              <a:rPr lang="en-US" sz="1400" b="1" dirty="0">
                <a:solidFill>
                  <a:srgbClr val="002060"/>
                </a:solidFill>
                <a:latin typeface="+mj-lt"/>
                <a:ea typeface="Lato Light" charset="0"/>
                <a:cs typeface="Lato Light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+mj-lt"/>
                <a:ea typeface="Lato Light" charset="0"/>
                <a:cs typeface="Lato Light" charset="0"/>
              </a:rPr>
              <a:t>eines</a:t>
            </a:r>
            <a:r>
              <a:rPr lang="en-US" sz="1400" b="1" dirty="0">
                <a:solidFill>
                  <a:srgbClr val="002060"/>
                </a:solidFill>
                <a:latin typeface="+mj-lt"/>
                <a:ea typeface="Lato Light" charset="0"/>
                <a:cs typeface="Lato Light" charset="0"/>
              </a:rPr>
              <a:t> Services</a:t>
            </a:r>
          </a:p>
        </p:txBody>
      </p:sp>
      <p:sp>
        <p:nvSpPr>
          <p:cNvPr id="72" name="TextBox 39">
            <a:extLst>
              <a:ext uri="{FF2B5EF4-FFF2-40B4-BE49-F238E27FC236}">
                <a16:creationId xmlns:a16="http://schemas.microsoft.com/office/drawing/2014/main" id="{ECD45E2F-C424-4C73-A244-E370EAAF9724}"/>
              </a:ext>
            </a:extLst>
          </p:cNvPr>
          <p:cNvSpPr txBox="1"/>
          <p:nvPr/>
        </p:nvSpPr>
        <p:spPr>
          <a:xfrm>
            <a:off x="5629473" y="6018499"/>
            <a:ext cx="1085454" cy="19939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700" dirty="0">
                <a:latin typeface="Lato Light" charset="0"/>
                <a:ea typeface="Lato Light" charset="0"/>
                <a:cs typeface="Lato Light" charset="0"/>
              </a:rPr>
              <a:t>Time</a:t>
            </a:r>
          </a:p>
        </p:txBody>
      </p:sp>
      <p:cxnSp>
        <p:nvCxnSpPr>
          <p:cNvPr id="73" name="Gerade Verbindung mit Pfeil 72">
            <a:extLst>
              <a:ext uri="{FF2B5EF4-FFF2-40B4-BE49-F238E27FC236}">
                <a16:creationId xmlns:a16="http://schemas.microsoft.com/office/drawing/2014/main" id="{95E89EBB-5258-4451-B84C-330A80BFB9E1}"/>
              </a:ext>
            </a:extLst>
          </p:cNvPr>
          <p:cNvCxnSpPr/>
          <p:nvPr/>
        </p:nvCxnSpPr>
        <p:spPr>
          <a:xfrm>
            <a:off x="762000" y="5988276"/>
            <a:ext cx="108204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Gerade Verbindung mit Pfeil 73">
            <a:extLst>
              <a:ext uri="{FF2B5EF4-FFF2-40B4-BE49-F238E27FC236}">
                <a16:creationId xmlns:a16="http://schemas.microsoft.com/office/drawing/2014/main" id="{738ECA9C-6D18-419D-9854-DAA297CC17A7}"/>
              </a:ext>
            </a:extLst>
          </p:cNvPr>
          <p:cNvCxnSpPr>
            <a:cxnSpLocks/>
          </p:cNvCxnSpPr>
          <p:nvPr/>
        </p:nvCxnSpPr>
        <p:spPr>
          <a:xfrm>
            <a:off x="762000" y="5416380"/>
            <a:ext cx="10820400" cy="0"/>
          </a:xfrm>
          <a:prstGeom prst="straightConnector1">
            <a:avLst/>
          </a:prstGeom>
          <a:ln w="1016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feld 74">
            <a:extLst>
              <a:ext uri="{FF2B5EF4-FFF2-40B4-BE49-F238E27FC236}">
                <a16:creationId xmlns:a16="http://schemas.microsoft.com/office/drawing/2014/main" id="{3D025B95-9420-4D3F-81AF-18B19D7DF134}"/>
              </a:ext>
            </a:extLst>
          </p:cNvPr>
          <p:cNvSpPr txBox="1"/>
          <p:nvPr/>
        </p:nvSpPr>
        <p:spPr>
          <a:xfrm>
            <a:off x="5311186" y="5580555"/>
            <a:ext cx="16482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(Main stream </a:t>
            </a:r>
            <a:r>
              <a:rPr lang="de-DE" sz="10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of</a:t>
            </a:r>
            <a:r>
              <a:rPr lang="de-DE" sz="1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de-DE" sz="10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approved</a:t>
            </a:r>
            <a:r>
              <a:rPr lang="de-DE" sz="1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br>
              <a:rPr lang="de-DE" sz="1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de-DE" sz="10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versions</a:t>
            </a:r>
            <a:r>
              <a:rPr lang="de-DE" sz="1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)</a:t>
            </a:r>
          </a:p>
        </p:txBody>
      </p:sp>
      <p:sp>
        <p:nvSpPr>
          <p:cNvPr id="76" name="Rechteck 75">
            <a:extLst>
              <a:ext uri="{FF2B5EF4-FFF2-40B4-BE49-F238E27FC236}">
                <a16:creationId xmlns:a16="http://schemas.microsoft.com/office/drawing/2014/main" id="{5C49984D-2C00-4A94-AE22-9C3887F00D8F}"/>
              </a:ext>
            </a:extLst>
          </p:cNvPr>
          <p:cNvSpPr/>
          <p:nvPr/>
        </p:nvSpPr>
        <p:spPr>
          <a:xfrm>
            <a:off x="5568991" y="5262491"/>
            <a:ext cx="1206418" cy="30777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 err="1"/>
              <a:t>Git</a:t>
            </a:r>
            <a:r>
              <a:rPr lang="de-DE" sz="1200" dirty="0"/>
              <a:t> Master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D2ED942D-B84E-4DFA-A33C-DE026AEB7677}"/>
              </a:ext>
            </a:extLst>
          </p:cNvPr>
          <p:cNvGrpSpPr/>
          <p:nvPr/>
        </p:nvGrpSpPr>
        <p:grpSpPr>
          <a:xfrm>
            <a:off x="9698501" y="1730439"/>
            <a:ext cx="1383854" cy="338554"/>
            <a:chOff x="8023654" y="1400469"/>
            <a:chExt cx="1383854" cy="338554"/>
          </a:xfrm>
        </p:grpSpPr>
        <p:sp>
          <p:nvSpPr>
            <p:cNvPr id="77" name="Ellipse 76">
              <a:extLst>
                <a:ext uri="{FF2B5EF4-FFF2-40B4-BE49-F238E27FC236}">
                  <a16:creationId xmlns:a16="http://schemas.microsoft.com/office/drawing/2014/main" id="{CCCC88A6-DAAA-4678-90A3-9BD3E8160E44}"/>
                </a:ext>
              </a:extLst>
            </p:cNvPr>
            <p:cNvSpPr/>
            <p:nvPr/>
          </p:nvSpPr>
          <p:spPr>
            <a:xfrm>
              <a:off x="8023654" y="1458535"/>
              <a:ext cx="222422" cy="2224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8" name="Textfeld 77">
              <a:extLst>
                <a:ext uri="{FF2B5EF4-FFF2-40B4-BE49-F238E27FC236}">
                  <a16:creationId xmlns:a16="http://schemas.microsoft.com/office/drawing/2014/main" id="{56904BC4-8846-4469-8CBF-471E0C8956F3}"/>
                </a:ext>
              </a:extLst>
            </p:cNvPr>
            <p:cNvSpPr txBox="1"/>
            <p:nvPr/>
          </p:nvSpPr>
          <p:spPr>
            <a:xfrm>
              <a:off x="8225774" y="1400469"/>
              <a:ext cx="11817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b="1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= „Commit“</a:t>
              </a:r>
            </a:p>
          </p:txBody>
        </p:sp>
      </p:grpSp>
      <p:sp>
        <p:nvSpPr>
          <p:cNvPr id="81" name="Textfeld 80">
            <a:extLst>
              <a:ext uri="{FF2B5EF4-FFF2-40B4-BE49-F238E27FC236}">
                <a16:creationId xmlns:a16="http://schemas.microsoft.com/office/drawing/2014/main" id="{74F7CB4C-14C3-42C8-93E4-850F7DA411C4}"/>
              </a:ext>
            </a:extLst>
          </p:cNvPr>
          <p:cNvSpPr txBox="1"/>
          <p:nvPr/>
        </p:nvSpPr>
        <p:spPr>
          <a:xfrm>
            <a:off x="633120" y="2126412"/>
            <a:ext cx="5952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Unsere</a:t>
            </a:r>
            <a:r>
              <a:rPr lang="en-US" sz="1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4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internen</a:t>
            </a:r>
            <a:r>
              <a:rPr lang="en-US" sz="1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Policies </a:t>
            </a:r>
            <a:r>
              <a:rPr lang="en-US" sz="14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erfordern</a:t>
            </a:r>
            <a:r>
              <a:rPr lang="en-US" sz="1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400" i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short-lived branches</a:t>
            </a:r>
            <a:r>
              <a:rPr lang="en-US" sz="1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und die </a:t>
            </a:r>
            <a:r>
              <a:rPr lang="en-US" sz="14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Verwendung</a:t>
            </a:r>
            <a:r>
              <a:rPr lang="en-US" sz="1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von </a:t>
            </a:r>
            <a:r>
              <a:rPr lang="en-US" sz="1400" i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Feature Flags</a:t>
            </a:r>
            <a:r>
              <a:rPr lang="en-US" sz="1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.</a:t>
            </a:r>
            <a:endParaRPr lang="de-DE" sz="14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F59EE487-986A-422D-ADB7-CE9D3D409A4B}"/>
              </a:ext>
            </a:extLst>
          </p:cNvPr>
          <p:cNvGrpSpPr/>
          <p:nvPr/>
        </p:nvGrpSpPr>
        <p:grpSpPr>
          <a:xfrm>
            <a:off x="9698501" y="2104965"/>
            <a:ext cx="1778192" cy="338554"/>
            <a:chOff x="8023654" y="1774995"/>
            <a:chExt cx="1778192" cy="338554"/>
          </a:xfrm>
        </p:grpSpPr>
        <p:sp>
          <p:nvSpPr>
            <p:cNvPr id="82" name="Ellipse 81">
              <a:extLst>
                <a:ext uri="{FF2B5EF4-FFF2-40B4-BE49-F238E27FC236}">
                  <a16:creationId xmlns:a16="http://schemas.microsoft.com/office/drawing/2014/main" id="{40FE9F08-39C2-4B6F-8D9D-F07FEA0DAFFF}"/>
                </a:ext>
              </a:extLst>
            </p:cNvPr>
            <p:cNvSpPr/>
            <p:nvPr/>
          </p:nvSpPr>
          <p:spPr>
            <a:xfrm>
              <a:off x="8023654" y="1833061"/>
              <a:ext cx="222422" cy="222422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3" name="Textfeld 82">
              <a:extLst>
                <a:ext uri="{FF2B5EF4-FFF2-40B4-BE49-F238E27FC236}">
                  <a16:creationId xmlns:a16="http://schemas.microsoft.com/office/drawing/2014/main" id="{143A83D1-779A-4316-801B-D5B432B849F0}"/>
                </a:ext>
              </a:extLst>
            </p:cNvPr>
            <p:cNvSpPr txBox="1"/>
            <p:nvPr/>
          </p:nvSpPr>
          <p:spPr>
            <a:xfrm>
              <a:off x="8225774" y="1774995"/>
              <a:ext cx="15760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b="1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= „Pull Request“</a:t>
              </a:r>
            </a:p>
          </p:txBody>
        </p:sp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4FC80358-C574-4542-821F-66563AE0417B}"/>
              </a:ext>
            </a:extLst>
          </p:cNvPr>
          <p:cNvGrpSpPr/>
          <p:nvPr/>
        </p:nvGrpSpPr>
        <p:grpSpPr>
          <a:xfrm>
            <a:off x="9698501" y="2513985"/>
            <a:ext cx="1265232" cy="338554"/>
            <a:chOff x="8003352" y="2816787"/>
            <a:chExt cx="1265232" cy="338554"/>
          </a:xfrm>
        </p:grpSpPr>
        <p:sp>
          <p:nvSpPr>
            <p:cNvPr id="85" name="Ellipse 84">
              <a:extLst>
                <a:ext uri="{FF2B5EF4-FFF2-40B4-BE49-F238E27FC236}">
                  <a16:creationId xmlns:a16="http://schemas.microsoft.com/office/drawing/2014/main" id="{86E1A050-314E-4C48-A57B-9B23139A4319}"/>
                </a:ext>
              </a:extLst>
            </p:cNvPr>
            <p:cNvSpPr/>
            <p:nvPr/>
          </p:nvSpPr>
          <p:spPr>
            <a:xfrm>
              <a:off x="8003352" y="2874853"/>
              <a:ext cx="222422" cy="222422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6" name="Textfeld 85">
              <a:extLst>
                <a:ext uri="{FF2B5EF4-FFF2-40B4-BE49-F238E27FC236}">
                  <a16:creationId xmlns:a16="http://schemas.microsoft.com/office/drawing/2014/main" id="{7E46D2D3-2A4F-4C30-85D7-7B7A8CC7E50E}"/>
                </a:ext>
              </a:extLst>
            </p:cNvPr>
            <p:cNvSpPr txBox="1"/>
            <p:nvPr/>
          </p:nvSpPr>
          <p:spPr>
            <a:xfrm>
              <a:off x="8205472" y="2816787"/>
              <a:ext cx="106311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b="1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= „</a:t>
              </a:r>
              <a:r>
                <a:rPr lang="de-DE" sz="1600" b="1" dirty="0" err="1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Merge</a:t>
              </a:r>
              <a:r>
                <a:rPr lang="de-DE" sz="1600" b="1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“</a:t>
              </a:r>
            </a:p>
          </p:txBody>
        </p:sp>
      </p:grpSp>
      <p:sp>
        <p:nvSpPr>
          <p:cNvPr id="88" name="Bogen 87">
            <a:extLst>
              <a:ext uri="{FF2B5EF4-FFF2-40B4-BE49-F238E27FC236}">
                <a16:creationId xmlns:a16="http://schemas.microsoft.com/office/drawing/2014/main" id="{78759380-59DA-45A8-96E9-8D479B40AB22}"/>
              </a:ext>
            </a:extLst>
          </p:cNvPr>
          <p:cNvSpPr/>
          <p:nvPr/>
        </p:nvSpPr>
        <p:spPr>
          <a:xfrm flipH="1">
            <a:off x="1569308" y="4330923"/>
            <a:ext cx="2780219" cy="1948489"/>
          </a:xfrm>
          <a:prstGeom prst="arc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9" name="Ellipse 88">
            <a:extLst>
              <a:ext uri="{FF2B5EF4-FFF2-40B4-BE49-F238E27FC236}">
                <a16:creationId xmlns:a16="http://schemas.microsoft.com/office/drawing/2014/main" id="{78137051-AC4D-491F-A643-D1F065D2A611}"/>
              </a:ext>
            </a:extLst>
          </p:cNvPr>
          <p:cNvSpPr/>
          <p:nvPr/>
        </p:nvSpPr>
        <p:spPr>
          <a:xfrm>
            <a:off x="2848206" y="5305167"/>
            <a:ext cx="222422" cy="222422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0" name="Textfeld 89">
            <a:extLst>
              <a:ext uri="{FF2B5EF4-FFF2-40B4-BE49-F238E27FC236}">
                <a16:creationId xmlns:a16="http://schemas.microsoft.com/office/drawing/2014/main" id="{D7789502-7850-4050-AB7E-66FA71C16133}"/>
              </a:ext>
            </a:extLst>
          </p:cNvPr>
          <p:cNvSpPr txBox="1"/>
          <p:nvPr/>
        </p:nvSpPr>
        <p:spPr>
          <a:xfrm>
            <a:off x="1109086" y="5572337"/>
            <a:ext cx="9204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Version 0.??1</a:t>
            </a:r>
          </a:p>
        </p:txBody>
      </p:sp>
      <p:sp>
        <p:nvSpPr>
          <p:cNvPr id="91" name="Textfeld 90">
            <a:extLst>
              <a:ext uri="{FF2B5EF4-FFF2-40B4-BE49-F238E27FC236}">
                <a16:creationId xmlns:a16="http://schemas.microsoft.com/office/drawing/2014/main" id="{C8E9FCCA-E2A2-44D1-ABEC-1EAD59E277BE}"/>
              </a:ext>
            </a:extLst>
          </p:cNvPr>
          <p:cNvSpPr txBox="1"/>
          <p:nvPr/>
        </p:nvSpPr>
        <p:spPr>
          <a:xfrm>
            <a:off x="2499194" y="5577927"/>
            <a:ext cx="9204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Version 0.??2</a:t>
            </a:r>
          </a:p>
        </p:txBody>
      </p:sp>
      <p:cxnSp>
        <p:nvCxnSpPr>
          <p:cNvPr id="92" name="Gerade Verbindung mit Pfeil 91">
            <a:extLst>
              <a:ext uri="{FF2B5EF4-FFF2-40B4-BE49-F238E27FC236}">
                <a16:creationId xmlns:a16="http://schemas.microsoft.com/office/drawing/2014/main" id="{714B3DF7-59C1-48EB-AD0A-938226EE08C4}"/>
              </a:ext>
            </a:extLst>
          </p:cNvPr>
          <p:cNvCxnSpPr>
            <a:cxnSpLocks/>
            <a:endCxn id="89" idx="0"/>
          </p:cNvCxnSpPr>
          <p:nvPr/>
        </p:nvCxnSpPr>
        <p:spPr>
          <a:xfrm>
            <a:off x="2959416" y="4330923"/>
            <a:ext cx="1" cy="97424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Ellipse 92">
            <a:extLst>
              <a:ext uri="{FF2B5EF4-FFF2-40B4-BE49-F238E27FC236}">
                <a16:creationId xmlns:a16="http://schemas.microsoft.com/office/drawing/2014/main" id="{6E0746DE-AB39-42B7-8137-E36559DB3EE4}"/>
              </a:ext>
            </a:extLst>
          </p:cNvPr>
          <p:cNvSpPr/>
          <p:nvPr/>
        </p:nvSpPr>
        <p:spPr>
          <a:xfrm>
            <a:off x="2848206" y="4219710"/>
            <a:ext cx="222422" cy="222422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4" name="Textfeld 93">
            <a:extLst>
              <a:ext uri="{FF2B5EF4-FFF2-40B4-BE49-F238E27FC236}">
                <a16:creationId xmlns:a16="http://schemas.microsoft.com/office/drawing/2014/main" id="{87B09E0C-6EC2-41D9-8B6A-9FFFED16EC82}"/>
              </a:ext>
            </a:extLst>
          </p:cNvPr>
          <p:cNvSpPr txBox="1"/>
          <p:nvPr/>
        </p:nvSpPr>
        <p:spPr>
          <a:xfrm>
            <a:off x="2959416" y="3212135"/>
            <a:ext cx="7457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1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Branches</a:t>
            </a:r>
            <a:endParaRPr lang="de-DE" sz="11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95" name="Ellipse 94">
            <a:extLst>
              <a:ext uri="{FF2B5EF4-FFF2-40B4-BE49-F238E27FC236}">
                <a16:creationId xmlns:a16="http://schemas.microsoft.com/office/drawing/2014/main" id="{44F248F7-75B7-449C-A6A6-1D3C7B94C5F1}"/>
              </a:ext>
            </a:extLst>
          </p:cNvPr>
          <p:cNvSpPr/>
          <p:nvPr/>
        </p:nvSpPr>
        <p:spPr>
          <a:xfrm>
            <a:off x="1517530" y="4858934"/>
            <a:ext cx="222422" cy="22242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6" name="Ellipse 95">
            <a:extLst>
              <a:ext uri="{FF2B5EF4-FFF2-40B4-BE49-F238E27FC236}">
                <a16:creationId xmlns:a16="http://schemas.microsoft.com/office/drawing/2014/main" id="{BBED4846-C4AE-4EB3-A9A6-7D2497F234C1}"/>
              </a:ext>
            </a:extLst>
          </p:cNvPr>
          <p:cNvSpPr/>
          <p:nvPr/>
        </p:nvSpPr>
        <p:spPr>
          <a:xfrm>
            <a:off x="1461692" y="5305167"/>
            <a:ext cx="222422" cy="222422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7" name="Ellipse 96">
            <a:extLst>
              <a:ext uri="{FF2B5EF4-FFF2-40B4-BE49-F238E27FC236}">
                <a16:creationId xmlns:a16="http://schemas.microsoft.com/office/drawing/2014/main" id="{7D1A967C-6C5B-4588-AA9F-960EDACD5E2E}"/>
              </a:ext>
            </a:extLst>
          </p:cNvPr>
          <p:cNvSpPr/>
          <p:nvPr/>
        </p:nvSpPr>
        <p:spPr>
          <a:xfrm>
            <a:off x="2127262" y="4350646"/>
            <a:ext cx="222422" cy="22242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8" name="Ellipse 97">
            <a:extLst>
              <a:ext uri="{FF2B5EF4-FFF2-40B4-BE49-F238E27FC236}">
                <a16:creationId xmlns:a16="http://schemas.microsoft.com/office/drawing/2014/main" id="{8DFD2836-F03B-47F2-8891-C32250615516}"/>
              </a:ext>
            </a:extLst>
          </p:cNvPr>
          <p:cNvSpPr/>
          <p:nvPr/>
        </p:nvSpPr>
        <p:spPr>
          <a:xfrm>
            <a:off x="2458968" y="4242606"/>
            <a:ext cx="222422" cy="22242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9" name="Textfeld 98">
            <a:extLst>
              <a:ext uri="{FF2B5EF4-FFF2-40B4-BE49-F238E27FC236}">
                <a16:creationId xmlns:a16="http://schemas.microsoft.com/office/drawing/2014/main" id="{2B2B4C5B-1227-4F56-B439-77CD8FD763F9}"/>
              </a:ext>
            </a:extLst>
          </p:cNvPr>
          <p:cNvSpPr txBox="1"/>
          <p:nvPr/>
        </p:nvSpPr>
        <p:spPr>
          <a:xfrm>
            <a:off x="7041924" y="5579041"/>
            <a:ext cx="9204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Version 0.??3</a:t>
            </a:r>
          </a:p>
        </p:txBody>
      </p:sp>
      <p:cxnSp>
        <p:nvCxnSpPr>
          <p:cNvPr id="100" name="Gerade Verbindung mit Pfeil 99">
            <a:extLst>
              <a:ext uri="{FF2B5EF4-FFF2-40B4-BE49-F238E27FC236}">
                <a16:creationId xmlns:a16="http://schemas.microsoft.com/office/drawing/2014/main" id="{7A90A740-0BE4-4AD3-8B2F-0B60EBA7EF66}"/>
              </a:ext>
            </a:extLst>
          </p:cNvPr>
          <p:cNvCxnSpPr>
            <a:cxnSpLocks/>
          </p:cNvCxnSpPr>
          <p:nvPr/>
        </p:nvCxnSpPr>
        <p:spPr>
          <a:xfrm>
            <a:off x="7513976" y="4346145"/>
            <a:ext cx="1" cy="97424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Ellipse 100">
            <a:extLst>
              <a:ext uri="{FF2B5EF4-FFF2-40B4-BE49-F238E27FC236}">
                <a16:creationId xmlns:a16="http://schemas.microsoft.com/office/drawing/2014/main" id="{6BBC92D3-ECB6-4DC5-A1CC-EB004EBD7DE3}"/>
              </a:ext>
            </a:extLst>
          </p:cNvPr>
          <p:cNvSpPr/>
          <p:nvPr/>
        </p:nvSpPr>
        <p:spPr>
          <a:xfrm>
            <a:off x="7402766" y="4234932"/>
            <a:ext cx="222422" cy="222422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2" name="Ellipse 101">
            <a:extLst>
              <a:ext uri="{FF2B5EF4-FFF2-40B4-BE49-F238E27FC236}">
                <a16:creationId xmlns:a16="http://schemas.microsoft.com/office/drawing/2014/main" id="{1F4022C5-3630-48E0-8697-6C2315D5AC8C}"/>
              </a:ext>
            </a:extLst>
          </p:cNvPr>
          <p:cNvSpPr/>
          <p:nvPr/>
        </p:nvSpPr>
        <p:spPr>
          <a:xfrm>
            <a:off x="7394530" y="5311871"/>
            <a:ext cx="222422" cy="222422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3" name="Textfeld 102">
            <a:extLst>
              <a:ext uri="{FF2B5EF4-FFF2-40B4-BE49-F238E27FC236}">
                <a16:creationId xmlns:a16="http://schemas.microsoft.com/office/drawing/2014/main" id="{6E923474-34DA-4088-B501-BE317C4B618B}"/>
              </a:ext>
            </a:extLst>
          </p:cNvPr>
          <p:cNvSpPr txBox="1"/>
          <p:nvPr/>
        </p:nvSpPr>
        <p:spPr>
          <a:xfrm>
            <a:off x="9341716" y="5570523"/>
            <a:ext cx="9204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Version 0.??4</a:t>
            </a:r>
          </a:p>
        </p:txBody>
      </p:sp>
      <p:cxnSp>
        <p:nvCxnSpPr>
          <p:cNvPr id="104" name="Gerade Verbindung mit Pfeil 103">
            <a:extLst>
              <a:ext uri="{FF2B5EF4-FFF2-40B4-BE49-F238E27FC236}">
                <a16:creationId xmlns:a16="http://schemas.microsoft.com/office/drawing/2014/main" id="{1A761583-C556-4D20-BEA8-A557A1870D70}"/>
              </a:ext>
            </a:extLst>
          </p:cNvPr>
          <p:cNvCxnSpPr>
            <a:cxnSpLocks/>
            <a:stCxn id="105" idx="4"/>
          </p:cNvCxnSpPr>
          <p:nvPr/>
        </p:nvCxnSpPr>
        <p:spPr>
          <a:xfrm>
            <a:off x="9813769" y="4028705"/>
            <a:ext cx="0" cy="1283166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Ellipse 104">
            <a:extLst>
              <a:ext uri="{FF2B5EF4-FFF2-40B4-BE49-F238E27FC236}">
                <a16:creationId xmlns:a16="http://schemas.microsoft.com/office/drawing/2014/main" id="{83AC7B7E-8F51-4FFA-B461-E8621AA0E797}"/>
              </a:ext>
            </a:extLst>
          </p:cNvPr>
          <p:cNvSpPr/>
          <p:nvPr/>
        </p:nvSpPr>
        <p:spPr>
          <a:xfrm>
            <a:off x="9702558" y="3806283"/>
            <a:ext cx="222422" cy="222422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6" name="Ellipse 105">
            <a:extLst>
              <a:ext uri="{FF2B5EF4-FFF2-40B4-BE49-F238E27FC236}">
                <a16:creationId xmlns:a16="http://schemas.microsoft.com/office/drawing/2014/main" id="{80494133-487D-49EB-B91D-4485F2C3E011}"/>
              </a:ext>
            </a:extLst>
          </p:cNvPr>
          <p:cNvSpPr/>
          <p:nvPr/>
        </p:nvSpPr>
        <p:spPr>
          <a:xfrm>
            <a:off x="9694322" y="5303353"/>
            <a:ext cx="222422" cy="222422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7" name="Ellipse 106">
            <a:extLst>
              <a:ext uri="{FF2B5EF4-FFF2-40B4-BE49-F238E27FC236}">
                <a16:creationId xmlns:a16="http://schemas.microsoft.com/office/drawing/2014/main" id="{2C6EEB1D-5310-41FA-BD2D-AD7B1635F712}"/>
              </a:ext>
            </a:extLst>
          </p:cNvPr>
          <p:cNvSpPr/>
          <p:nvPr/>
        </p:nvSpPr>
        <p:spPr>
          <a:xfrm>
            <a:off x="4293921" y="4359995"/>
            <a:ext cx="222422" cy="22242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8" name="Ellipse 107">
            <a:extLst>
              <a:ext uri="{FF2B5EF4-FFF2-40B4-BE49-F238E27FC236}">
                <a16:creationId xmlns:a16="http://schemas.microsoft.com/office/drawing/2014/main" id="{A3C702C6-96C7-46A8-BE5D-19FE99BD1AFC}"/>
              </a:ext>
            </a:extLst>
          </p:cNvPr>
          <p:cNvSpPr/>
          <p:nvPr/>
        </p:nvSpPr>
        <p:spPr>
          <a:xfrm>
            <a:off x="5719327" y="4055010"/>
            <a:ext cx="222422" cy="22242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9" name="Ellipse 108">
            <a:extLst>
              <a:ext uri="{FF2B5EF4-FFF2-40B4-BE49-F238E27FC236}">
                <a16:creationId xmlns:a16="http://schemas.microsoft.com/office/drawing/2014/main" id="{46C19799-FAD4-46DF-8F99-15207DF0BDE0}"/>
              </a:ext>
            </a:extLst>
          </p:cNvPr>
          <p:cNvSpPr/>
          <p:nvPr/>
        </p:nvSpPr>
        <p:spPr>
          <a:xfrm>
            <a:off x="7599589" y="3862732"/>
            <a:ext cx="222422" cy="22242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0" name="Ellipse 109">
            <a:extLst>
              <a:ext uri="{FF2B5EF4-FFF2-40B4-BE49-F238E27FC236}">
                <a16:creationId xmlns:a16="http://schemas.microsoft.com/office/drawing/2014/main" id="{93FF28A4-F0C7-4696-A914-775635251478}"/>
              </a:ext>
            </a:extLst>
          </p:cNvPr>
          <p:cNvSpPr/>
          <p:nvPr/>
        </p:nvSpPr>
        <p:spPr>
          <a:xfrm>
            <a:off x="9341716" y="3798894"/>
            <a:ext cx="222422" cy="22242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1" name="Ellipse 110">
            <a:extLst>
              <a:ext uri="{FF2B5EF4-FFF2-40B4-BE49-F238E27FC236}">
                <a16:creationId xmlns:a16="http://schemas.microsoft.com/office/drawing/2014/main" id="{2C4F91BE-F176-4D46-AB04-E63FC38990FF}"/>
              </a:ext>
            </a:extLst>
          </p:cNvPr>
          <p:cNvSpPr/>
          <p:nvPr/>
        </p:nvSpPr>
        <p:spPr>
          <a:xfrm>
            <a:off x="7016135" y="4217582"/>
            <a:ext cx="222422" cy="22242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2" name="Ellipse 111">
            <a:extLst>
              <a:ext uri="{FF2B5EF4-FFF2-40B4-BE49-F238E27FC236}">
                <a16:creationId xmlns:a16="http://schemas.microsoft.com/office/drawing/2014/main" id="{8D5ABB43-5005-4A56-8229-B6D23FF97270}"/>
              </a:ext>
            </a:extLst>
          </p:cNvPr>
          <p:cNvSpPr/>
          <p:nvPr/>
        </p:nvSpPr>
        <p:spPr>
          <a:xfrm>
            <a:off x="6363625" y="4248784"/>
            <a:ext cx="222422" cy="22242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3" name="Ellipse 112">
            <a:extLst>
              <a:ext uri="{FF2B5EF4-FFF2-40B4-BE49-F238E27FC236}">
                <a16:creationId xmlns:a16="http://schemas.microsoft.com/office/drawing/2014/main" id="{7818380F-5A35-43C6-B342-188907BD120B}"/>
              </a:ext>
            </a:extLst>
          </p:cNvPr>
          <p:cNvSpPr/>
          <p:nvPr/>
        </p:nvSpPr>
        <p:spPr>
          <a:xfrm>
            <a:off x="5272882" y="4359995"/>
            <a:ext cx="222422" cy="22242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14" name="Verbinder: gekrümmt 113">
            <a:extLst>
              <a:ext uri="{FF2B5EF4-FFF2-40B4-BE49-F238E27FC236}">
                <a16:creationId xmlns:a16="http://schemas.microsoft.com/office/drawing/2014/main" id="{CDFC4EBF-58F5-4245-9BAB-75FE39FB1CE1}"/>
              </a:ext>
            </a:extLst>
          </p:cNvPr>
          <p:cNvCxnSpPr>
            <a:cxnSpLocks/>
            <a:stCxn id="94" idx="1"/>
          </p:cNvCxnSpPr>
          <p:nvPr/>
        </p:nvCxnSpPr>
        <p:spPr>
          <a:xfrm rot="10800000" flipV="1">
            <a:off x="1952914" y="3342939"/>
            <a:ext cx="1006503" cy="1265859"/>
          </a:xfrm>
          <a:prstGeom prst="curvedConnector2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Verbinder: gekrümmt 114">
            <a:extLst>
              <a:ext uri="{FF2B5EF4-FFF2-40B4-BE49-F238E27FC236}">
                <a16:creationId xmlns:a16="http://schemas.microsoft.com/office/drawing/2014/main" id="{4F0A3E60-F1A6-4C13-AB35-657BF71DA4A2}"/>
              </a:ext>
            </a:extLst>
          </p:cNvPr>
          <p:cNvCxnSpPr>
            <a:cxnSpLocks/>
            <a:stCxn id="94" idx="3"/>
          </p:cNvCxnSpPr>
          <p:nvPr/>
        </p:nvCxnSpPr>
        <p:spPr>
          <a:xfrm>
            <a:off x="3705133" y="3342940"/>
            <a:ext cx="968015" cy="1043807"/>
          </a:xfrm>
          <a:prstGeom prst="curvedConnector2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Verbinder: gekrümmt 115">
            <a:extLst>
              <a:ext uri="{FF2B5EF4-FFF2-40B4-BE49-F238E27FC236}">
                <a16:creationId xmlns:a16="http://schemas.microsoft.com/office/drawing/2014/main" id="{8BE34999-7E57-4F84-88B9-24F19BEEFE72}"/>
              </a:ext>
            </a:extLst>
          </p:cNvPr>
          <p:cNvCxnSpPr>
            <a:cxnSpLocks/>
            <a:stCxn id="94" idx="3"/>
          </p:cNvCxnSpPr>
          <p:nvPr/>
        </p:nvCxnSpPr>
        <p:spPr>
          <a:xfrm>
            <a:off x="3705133" y="3342940"/>
            <a:ext cx="1198873" cy="1200178"/>
          </a:xfrm>
          <a:prstGeom prst="curvedConnector2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398813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437F4D-B4F6-FD4B-8FFA-36E2C982800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6907" y="6531429"/>
            <a:ext cx="447908" cy="190046"/>
          </a:xfrm>
        </p:spPr>
        <p:txBody>
          <a:bodyPr/>
          <a:lstStyle/>
          <a:p>
            <a:fld id="{2456483D-79A7-2C43-8D75-3922047D67F6}" type="slidenum">
              <a:rPr lang="de-DE" smtClean="0"/>
              <a:t>49</a:t>
            </a:fld>
            <a:endParaRPr lang="de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8FCDA3-3A94-7B41-935F-C6E7FE197AD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49211" y="6531429"/>
            <a:ext cx="812323" cy="200932"/>
          </a:xfrm>
        </p:spPr>
        <p:txBody>
          <a:bodyPr/>
          <a:lstStyle/>
          <a:p>
            <a:fld id="{86825900-94BA-4100-AA58-EEE842A01E16}" type="datetime1">
              <a:rPr lang="de-DE" smtClean="0"/>
              <a:t>26.10.2019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83BE459-5BC7-494A-8177-F770A5C354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Compliance In Code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4F984D82-3EB6-8E46-8724-AB28F1BB352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624845" y="989606"/>
            <a:ext cx="10872062" cy="307777"/>
          </a:xfrm>
        </p:spPr>
        <p:txBody>
          <a:bodyPr anchor="t"/>
          <a:lstStyle/>
          <a:p>
            <a:r>
              <a:rPr lang="de-DE" sz="1400" dirty="0"/>
              <a:t>Moderne Produktentwicklung im regulierten Umfeld</a:t>
            </a:r>
          </a:p>
        </p:txBody>
      </p:sp>
      <p:sp>
        <p:nvSpPr>
          <p:cNvPr id="6" name="TextBox 39">
            <a:extLst>
              <a:ext uri="{FF2B5EF4-FFF2-40B4-BE49-F238E27FC236}">
                <a16:creationId xmlns:a16="http://schemas.microsoft.com/office/drawing/2014/main" id="{78BF7B42-F8FE-4993-B117-DBB42B4C6030}"/>
              </a:ext>
            </a:extLst>
          </p:cNvPr>
          <p:cNvSpPr txBox="1"/>
          <p:nvPr/>
        </p:nvSpPr>
        <p:spPr>
          <a:xfrm>
            <a:off x="624844" y="1721104"/>
            <a:ext cx="404830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2060"/>
                </a:solidFill>
                <a:latin typeface="+mj-lt"/>
                <a:ea typeface="Lato Light" charset="0"/>
                <a:cs typeface="Lato Light" charset="0"/>
              </a:rPr>
              <a:t>Release Approval Process FTW!</a:t>
            </a:r>
          </a:p>
        </p:txBody>
      </p:sp>
      <p:sp>
        <p:nvSpPr>
          <p:cNvPr id="7" name="TextBox 39">
            <a:extLst>
              <a:ext uri="{FF2B5EF4-FFF2-40B4-BE49-F238E27FC236}">
                <a16:creationId xmlns:a16="http://schemas.microsoft.com/office/drawing/2014/main" id="{5A88FEEE-0B1A-4A7B-932C-B08F581EF80D}"/>
              </a:ext>
            </a:extLst>
          </p:cNvPr>
          <p:cNvSpPr txBox="1"/>
          <p:nvPr/>
        </p:nvSpPr>
        <p:spPr>
          <a:xfrm>
            <a:off x="5629473" y="6018499"/>
            <a:ext cx="1085454" cy="19939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700" dirty="0">
                <a:latin typeface="Lato Light" charset="0"/>
                <a:ea typeface="Lato Light" charset="0"/>
                <a:cs typeface="Lato Light" charset="0"/>
              </a:rPr>
              <a:t>Time</a:t>
            </a:r>
          </a:p>
        </p:txBody>
      </p: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9F2BEF79-7C24-43E2-8029-F19C91F95458}"/>
              </a:ext>
            </a:extLst>
          </p:cNvPr>
          <p:cNvCxnSpPr/>
          <p:nvPr/>
        </p:nvCxnSpPr>
        <p:spPr>
          <a:xfrm>
            <a:off x="762000" y="5988276"/>
            <a:ext cx="108204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35050900-2F93-4F41-9EFE-0B689EF4DDB2}"/>
              </a:ext>
            </a:extLst>
          </p:cNvPr>
          <p:cNvCxnSpPr>
            <a:cxnSpLocks/>
          </p:cNvCxnSpPr>
          <p:nvPr/>
        </p:nvCxnSpPr>
        <p:spPr>
          <a:xfrm>
            <a:off x="762000" y="5416380"/>
            <a:ext cx="10820400" cy="0"/>
          </a:xfrm>
          <a:prstGeom prst="straightConnector1">
            <a:avLst/>
          </a:prstGeom>
          <a:ln w="1016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>
            <a:extLst>
              <a:ext uri="{FF2B5EF4-FFF2-40B4-BE49-F238E27FC236}">
                <a16:creationId xmlns:a16="http://schemas.microsoft.com/office/drawing/2014/main" id="{3204C9E6-3CC1-4802-99DE-88105D70029D}"/>
              </a:ext>
            </a:extLst>
          </p:cNvPr>
          <p:cNvSpPr txBox="1"/>
          <p:nvPr/>
        </p:nvSpPr>
        <p:spPr>
          <a:xfrm>
            <a:off x="5323205" y="5580555"/>
            <a:ext cx="16241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(Main stream </a:t>
            </a:r>
            <a:r>
              <a:rPr lang="de-DE" sz="10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of</a:t>
            </a:r>
            <a:r>
              <a:rPr lang="de-DE" sz="1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de-DE" sz="10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approved</a:t>
            </a:r>
            <a:br>
              <a:rPr lang="de-DE" sz="1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de-DE" sz="100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versions</a:t>
            </a:r>
            <a:r>
              <a:rPr lang="de-DE" sz="1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)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D20E69F7-BB9F-47A3-94AB-A2F728E505BB}"/>
              </a:ext>
            </a:extLst>
          </p:cNvPr>
          <p:cNvSpPr/>
          <p:nvPr/>
        </p:nvSpPr>
        <p:spPr>
          <a:xfrm>
            <a:off x="5568991" y="5262491"/>
            <a:ext cx="1206418" cy="30777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 err="1"/>
              <a:t>Git</a:t>
            </a:r>
            <a:r>
              <a:rPr lang="de-DE" sz="1200" dirty="0"/>
              <a:t> Master</a:t>
            </a:r>
          </a:p>
        </p:txBody>
      </p:sp>
      <p:grpSp>
        <p:nvGrpSpPr>
          <p:cNvPr id="39" name="Gruppieren 38">
            <a:extLst>
              <a:ext uri="{FF2B5EF4-FFF2-40B4-BE49-F238E27FC236}">
                <a16:creationId xmlns:a16="http://schemas.microsoft.com/office/drawing/2014/main" id="{33F89921-A658-44A4-BFF0-135F445F1BAF}"/>
              </a:ext>
            </a:extLst>
          </p:cNvPr>
          <p:cNvGrpSpPr/>
          <p:nvPr/>
        </p:nvGrpSpPr>
        <p:grpSpPr>
          <a:xfrm>
            <a:off x="8813771" y="1256843"/>
            <a:ext cx="1265232" cy="338554"/>
            <a:chOff x="8023654" y="1107636"/>
            <a:chExt cx="1265232" cy="338554"/>
          </a:xfrm>
        </p:grpSpPr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A7927581-00FF-42D2-9B9F-E61713C2A17F}"/>
                </a:ext>
              </a:extLst>
            </p:cNvPr>
            <p:cNvSpPr/>
            <p:nvPr/>
          </p:nvSpPr>
          <p:spPr>
            <a:xfrm>
              <a:off x="8023654" y="1165702"/>
              <a:ext cx="222422" cy="222422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07561572-004D-4B1A-BF73-1439DB630E89}"/>
                </a:ext>
              </a:extLst>
            </p:cNvPr>
            <p:cNvSpPr txBox="1"/>
            <p:nvPr/>
          </p:nvSpPr>
          <p:spPr>
            <a:xfrm>
              <a:off x="8225774" y="1107636"/>
              <a:ext cx="106311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b="1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= „</a:t>
              </a:r>
              <a:r>
                <a:rPr lang="de-DE" sz="1600" b="1" dirty="0" err="1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Merge</a:t>
              </a:r>
              <a:r>
                <a:rPr lang="de-DE" sz="1600" b="1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“</a:t>
              </a:r>
            </a:p>
          </p:txBody>
        </p:sp>
      </p:grpSp>
      <p:sp>
        <p:nvSpPr>
          <p:cNvPr id="15" name="Ellipse 14">
            <a:extLst>
              <a:ext uri="{FF2B5EF4-FFF2-40B4-BE49-F238E27FC236}">
                <a16:creationId xmlns:a16="http://schemas.microsoft.com/office/drawing/2014/main" id="{7379CB0A-9021-4406-AE9E-FF83A4FF4769}"/>
              </a:ext>
            </a:extLst>
          </p:cNvPr>
          <p:cNvSpPr/>
          <p:nvPr/>
        </p:nvSpPr>
        <p:spPr>
          <a:xfrm>
            <a:off x="2848206" y="5305167"/>
            <a:ext cx="222422" cy="222422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F8ABBB7C-3922-45DE-91E2-EFB6F0F0954D}"/>
              </a:ext>
            </a:extLst>
          </p:cNvPr>
          <p:cNvSpPr txBox="1"/>
          <p:nvPr/>
        </p:nvSpPr>
        <p:spPr>
          <a:xfrm>
            <a:off x="1109086" y="5572337"/>
            <a:ext cx="9204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Version 0.??1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DD88D2C2-B8B9-47AE-B41C-ACFE07A850EA}"/>
              </a:ext>
            </a:extLst>
          </p:cNvPr>
          <p:cNvSpPr txBox="1"/>
          <p:nvPr/>
        </p:nvSpPr>
        <p:spPr>
          <a:xfrm>
            <a:off x="2499194" y="5577927"/>
            <a:ext cx="9204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Version 0.??2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68BEC5F1-668A-4B5A-A526-1367BCD3CB71}"/>
              </a:ext>
            </a:extLst>
          </p:cNvPr>
          <p:cNvSpPr/>
          <p:nvPr/>
        </p:nvSpPr>
        <p:spPr>
          <a:xfrm>
            <a:off x="1461692" y="5305167"/>
            <a:ext cx="222422" cy="222422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7C5EC618-2674-4CFE-979E-239214DB5142}"/>
              </a:ext>
            </a:extLst>
          </p:cNvPr>
          <p:cNvSpPr txBox="1"/>
          <p:nvPr/>
        </p:nvSpPr>
        <p:spPr>
          <a:xfrm>
            <a:off x="7573264" y="5579041"/>
            <a:ext cx="9204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Version 0.??3</a:t>
            </a:r>
          </a:p>
        </p:txBody>
      </p:sp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E088718D-F0CD-4CF4-9188-D3689D6DCA82}"/>
              </a:ext>
            </a:extLst>
          </p:cNvPr>
          <p:cNvCxnSpPr>
            <a:cxnSpLocks/>
            <a:stCxn id="21" idx="0"/>
            <a:endCxn id="27" idx="4"/>
          </p:cNvCxnSpPr>
          <p:nvPr/>
        </p:nvCxnSpPr>
        <p:spPr>
          <a:xfrm flipH="1" flipV="1">
            <a:off x="8032961" y="5053920"/>
            <a:ext cx="4120" cy="25795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llipse 20">
            <a:extLst>
              <a:ext uri="{FF2B5EF4-FFF2-40B4-BE49-F238E27FC236}">
                <a16:creationId xmlns:a16="http://schemas.microsoft.com/office/drawing/2014/main" id="{AAF582DA-A2E4-42AB-ACC3-85A0F29D9EE0}"/>
              </a:ext>
            </a:extLst>
          </p:cNvPr>
          <p:cNvSpPr/>
          <p:nvPr/>
        </p:nvSpPr>
        <p:spPr>
          <a:xfrm>
            <a:off x="7925870" y="5311871"/>
            <a:ext cx="222422" cy="222422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C6AE81DE-DF20-4E6F-A4CF-AD71D8839D59}"/>
              </a:ext>
            </a:extLst>
          </p:cNvPr>
          <p:cNvSpPr txBox="1"/>
          <p:nvPr/>
        </p:nvSpPr>
        <p:spPr>
          <a:xfrm>
            <a:off x="9341716" y="5570523"/>
            <a:ext cx="9204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Version 0.??4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104BE043-0CE2-4D5F-B507-ACC9214642FF}"/>
              </a:ext>
            </a:extLst>
          </p:cNvPr>
          <p:cNvSpPr/>
          <p:nvPr/>
        </p:nvSpPr>
        <p:spPr>
          <a:xfrm>
            <a:off x="9694322" y="5303353"/>
            <a:ext cx="222422" cy="222422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D9148E5F-15C6-423B-8CCE-60B5C5C4BB20}"/>
              </a:ext>
            </a:extLst>
          </p:cNvPr>
          <p:cNvGrpSpPr/>
          <p:nvPr/>
        </p:nvGrpSpPr>
        <p:grpSpPr>
          <a:xfrm>
            <a:off x="8813771" y="1631127"/>
            <a:ext cx="1364618" cy="338554"/>
            <a:chOff x="8023654" y="1950840"/>
            <a:chExt cx="1364618" cy="338554"/>
          </a:xfrm>
        </p:grpSpPr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D6E8E886-345F-49CB-8232-210C38B9A15A}"/>
                </a:ext>
              </a:extLst>
            </p:cNvPr>
            <p:cNvSpPr/>
            <p:nvPr/>
          </p:nvSpPr>
          <p:spPr>
            <a:xfrm>
              <a:off x="8023654" y="2008906"/>
              <a:ext cx="222422" cy="222422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B5A05629-61B1-4176-9751-E3058ABB6E2C}"/>
                </a:ext>
              </a:extLst>
            </p:cNvPr>
            <p:cNvSpPr txBox="1"/>
            <p:nvPr/>
          </p:nvSpPr>
          <p:spPr>
            <a:xfrm>
              <a:off x="8225774" y="1950840"/>
              <a:ext cx="11624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b="1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= „Release“</a:t>
              </a:r>
            </a:p>
          </p:txBody>
        </p:sp>
      </p:grpSp>
      <p:sp>
        <p:nvSpPr>
          <p:cNvPr id="26" name="Textfeld 25">
            <a:extLst>
              <a:ext uri="{FF2B5EF4-FFF2-40B4-BE49-F238E27FC236}">
                <a16:creationId xmlns:a16="http://schemas.microsoft.com/office/drawing/2014/main" id="{F480657F-340A-42D2-BD76-568111E52D1F}"/>
              </a:ext>
            </a:extLst>
          </p:cNvPr>
          <p:cNvSpPr txBox="1"/>
          <p:nvPr/>
        </p:nvSpPr>
        <p:spPr>
          <a:xfrm>
            <a:off x="9036194" y="1960502"/>
            <a:ext cx="27923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Offizielle Vorbereitung und Deklaration eines bestimmten </a:t>
            </a:r>
            <a:r>
              <a:rPr lang="de-DE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Commits</a:t>
            </a:r>
            <a:r>
              <a:rPr lang="de-DE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im Master </a:t>
            </a:r>
            <a:r>
              <a:rPr lang="de-DE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branch</a:t>
            </a:r>
            <a:r>
              <a:rPr lang="de-DE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als die neue auszurollende Version.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D77F5E31-5B7B-4F38-BF55-4F5AF3B3C312}"/>
              </a:ext>
            </a:extLst>
          </p:cNvPr>
          <p:cNvSpPr/>
          <p:nvPr/>
        </p:nvSpPr>
        <p:spPr>
          <a:xfrm>
            <a:off x="7921750" y="4831498"/>
            <a:ext cx="222422" cy="222422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1E70F2A4-7B36-4D30-BA92-B1FEB0029AC3}"/>
              </a:ext>
            </a:extLst>
          </p:cNvPr>
          <p:cNvSpPr txBox="1"/>
          <p:nvPr/>
        </p:nvSpPr>
        <p:spPr>
          <a:xfrm>
            <a:off x="8813770" y="4296570"/>
            <a:ext cx="20196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Manuell erstellt von einem Engineer</a:t>
            </a:r>
          </a:p>
        </p:txBody>
      </p:sp>
      <p:cxnSp>
        <p:nvCxnSpPr>
          <p:cNvPr id="29" name="Verbinder: gekrümmt 28">
            <a:extLst>
              <a:ext uri="{FF2B5EF4-FFF2-40B4-BE49-F238E27FC236}">
                <a16:creationId xmlns:a16="http://schemas.microsoft.com/office/drawing/2014/main" id="{D9591987-41C8-4385-ACA6-A5008DAB0BAB}"/>
              </a:ext>
            </a:extLst>
          </p:cNvPr>
          <p:cNvCxnSpPr>
            <a:cxnSpLocks/>
            <a:stCxn id="28" idx="1"/>
            <a:endCxn id="27" idx="7"/>
          </p:cNvCxnSpPr>
          <p:nvPr/>
        </p:nvCxnSpPr>
        <p:spPr>
          <a:xfrm rot="10800000" flipV="1">
            <a:off x="8111600" y="4512013"/>
            <a:ext cx="702171" cy="352057"/>
          </a:xfrm>
          <a:prstGeom prst="curvedConnector2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mit Pfeil 29">
            <a:extLst>
              <a:ext uri="{FF2B5EF4-FFF2-40B4-BE49-F238E27FC236}">
                <a16:creationId xmlns:a16="http://schemas.microsoft.com/office/drawing/2014/main" id="{7C08C016-78BA-46AB-86B1-ADB9FEBEFA23}"/>
              </a:ext>
            </a:extLst>
          </p:cNvPr>
          <p:cNvCxnSpPr>
            <a:cxnSpLocks/>
            <a:stCxn id="27" idx="0"/>
            <a:endCxn id="31" idx="2"/>
          </p:cNvCxnSpPr>
          <p:nvPr/>
        </p:nvCxnSpPr>
        <p:spPr>
          <a:xfrm flipH="1" flipV="1">
            <a:off x="8032852" y="4003842"/>
            <a:ext cx="109" cy="827656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Grafik 30">
            <a:extLst>
              <a:ext uri="{FF2B5EF4-FFF2-40B4-BE49-F238E27FC236}">
                <a16:creationId xmlns:a16="http://schemas.microsoft.com/office/drawing/2014/main" id="{097DEBC2-DA57-4058-8747-63F57FB9A1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0547" y="3340384"/>
            <a:ext cx="884610" cy="663458"/>
          </a:xfrm>
          <a:prstGeom prst="rect">
            <a:avLst/>
          </a:prstGeom>
        </p:spPr>
      </p:pic>
      <p:cxnSp>
        <p:nvCxnSpPr>
          <p:cNvPr id="32" name="Verbinder: gekrümmt 31">
            <a:extLst>
              <a:ext uri="{FF2B5EF4-FFF2-40B4-BE49-F238E27FC236}">
                <a16:creationId xmlns:a16="http://schemas.microsoft.com/office/drawing/2014/main" id="{93F3F369-E097-4D05-8CC5-C533F41F555D}"/>
              </a:ext>
            </a:extLst>
          </p:cNvPr>
          <p:cNvCxnSpPr>
            <a:cxnSpLocks/>
          </p:cNvCxnSpPr>
          <p:nvPr/>
        </p:nvCxnSpPr>
        <p:spPr>
          <a:xfrm rot="10800000">
            <a:off x="6924332" y="3269653"/>
            <a:ext cx="826856" cy="402461"/>
          </a:xfrm>
          <a:prstGeom prst="curvedConnector3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feld 32">
            <a:extLst>
              <a:ext uri="{FF2B5EF4-FFF2-40B4-BE49-F238E27FC236}">
                <a16:creationId xmlns:a16="http://schemas.microsoft.com/office/drawing/2014/main" id="{A3D35AC1-BE0F-4C2C-93C3-E1929DCFAA10}"/>
              </a:ext>
            </a:extLst>
          </p:cNvPr>
          <p:cNvSpPr txBox="1"/>
          <p:nvPr/>
        </p:nvSpPr>
        <p:spPr>
          <a:xfrm>
            <a:off x="5342077" y="3149132"/>
            <a:ext cx="16374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100" b="1" dirty="0" err="1">
                <a:solidFill>
                  <a:srgbClr val="00B050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Automatic</a:t>
            </a:r>
            <a:r>
              <a:rPr lang="de-DE" sz="1100" b="1" dirty="0">
                <a:solidFill>
                  <a:srgbClr val="00B050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Rollout</a:t>
            </a:r>
          </a:p>
        </p:txBody>
      </p:sp>
      <p:cxnSp>
        <p:nvCxnSpPr>
          <p:cNvPr id="34" name="Verbinder: gekrümmt 33">
            <a:extLst>
              <a:ext uri="{FF2B5EF4-FFF2-40B4-BE49-F238E27FC236}">
                <a16:creationId xmlns:a16="http://schemas.microsoft.com/office/drawing/2014/main" id="{2C716755-254A-460A-9DAA-8F8D05996850}"/>
              </a:ext>
            </a:extLst>
          </p:cNvPr>
          <p:cNvCxnSpPr>
            <a:cxnSpLocks/>
          </p:cNvCxnSpPr>
          <p:nvPr/>
        </p:nvCxnSpPr>
        <p:spPr>
          <a:xfrm rot="10800000" flipV="1">
            <a:off x="6924333" y="3724695"/>
            <a:ext cx="818989" cy="375137"/>
          </a:xfrm>
          <a:prstGeom prst="curvedConnector3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feld 34">
            <a:extLst>
              <a:ext uri="{FF2B5EF4-FFF2-40B4-BE49-F238E27FC236}">
                <a16:creationId xmlns:a16="http://schemas.microsoft.com/office/drawing/2014/main" id="{8BF4DC80-BBD4-4641-ABDC-A362F0D227F5}"/>
              </a:ext>
            </a:extLst>
          </p:cNvPr>
          <p:cNvSpPr txBox="1"/>
          <p:nvPr/>
        </p:nvSpPr>
        <p:spPr>
          <a:xfrm>
            <a:off x="5338171" y="3972833"/>
            <a:ext cx="16374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100" b="1" dirty="0" err="1">
                <a:solidFill>
                  <a:srgbClr val="C00000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Rejected</a:t>
            </a:r>
            <a:r>
              <a:rPr lang="de-DE" sz="1100" b="1" dirty="0">
                <a:solidFill>
                  <a:srgbClr val="C00000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Rollout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94188203-AD53-416C-98AE-B8906111BDDC}"/>
              </a:ext>
            </a:extLst>
          </p:cNvPr>
          <p:cNvSpPr txBox="1"/>
          <p:nvPr/>
        </p:nvSpPr>
        <p:spPr>
          <a:xfrm>
            <a:off x="8148292" y="3570572"/>
            <a:ext cx="6212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JIRA</a:t>
            </a:r>
          </a:p>
        </p:txBody>
      </p:sp>
      <p:cxnSp>
        <p:nvCxnSpPr>
          <p:cNvPr id="37" name="Verbinder: gekrümmt 36">
            <a:extLst>
              <a:ext uri="{FF2B5EF4-FFF2-40B4-BE49-F238E27FC236}">
                <a16:creationId xmlns:a16="http://schemas.microsoft.com/office/drawing/2014/main" id="{1FB6E5E4-5466-4DA3-B3AA-A86A06C7C403}"/>
              </a:ext>
            </a:extLst>
          </p:cNvPr>
          <p:cNvCxnSpPr>
            <a:cxnSpLocks/>
          </p:cNvCxnSpPr>
          <p:nvPr/>
        </p:nvCxnSpPr>
        <p:spPr>
          <a:xfrm rot="10800000" flipV="1">
            <a:off x="8436788" y="3243254"/>
            <a:ext cx="702171" cy="352057"/>
          </a:xfrm>
          <a:prstGeom prst="curvedConnector2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feld 37">
            <a:extLst>
              <a:ext uri="{FF2B5EF4-FFF2-40B4-BE49-F238E27FC236}">
                <a16:creationId xmlns:a16="http://schemas.microsoft.com/office/drawing/2014/main" id="{2E7167A3-D986-4C2D-BFB8-8EF748F4B936}"/>
              </a:ext>
            </a:extLst>
          </p:cNvPr>
          <p:cNvSpPr txBox="1"/>
          <p:nvPr/>
        </p:nvSpPr>
        <p:spPr>
          <a:xfrm>
            <a:off x="9117934" y="3017601"/>
            <a:ext cx="20196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Explizit </a:t>
            </a:r>
            <a:r>
              <a:rPr lang="de-DE" sz="11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approved</a:t>
            </a:r>
            <a:r>
              <a:rPr lang="de-DE" sz="11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von einem </a:t>
            </a:r>
            <a:r>
              <a:rPr lang="de-DE" sz="11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Product</a:t>
            </a:r>
            <a:r>
              <a:rPr lang="de-DE" sz="11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de-DE" sz="11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Owner</a:t>
            </a:r>
            <a:endParaRPr lang="de-DE" sz="11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F53730A9-2003-4586-8F02-2D24C8464712}"/>
              </a:ext>
            </a:extLst>
          </p:cNvPr>
          <p:cNvSpPr txBox="1"/>
          <p:nvPr/>
        </p:nvSpPr>
        <p:spPr>
          <a:xfrm>
            <a:off x="633120" y="2126412"/>
            <a:ext cx="5952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Unser “REAP”-</a:t>
            </a:r>
            <a:r>
              <a:rPr lang="en-US" sz="14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Prozess</a:t>
            </a:r>
            <a:r>
              <a:rPr lang="en-US" sz="1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4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stellt</a:t>
            </a:r>
            <a:r>
              <a:rPr lang="en-US" sz="1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die </a:t>
            </a:r>
            <a:r>
              <a:rPr lang="en-US" sz="14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Verbindung</a:t>
            </a:r>
            <a:r>
              <a:rPr lang="en-US" sz="1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von </a:t>
            </a:r>
            <a:r>
              <a:rPr lang="en-US" sz="14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technischer</a:t>
            </a:r>
            <a:r>
              <a:rPr lang="en-US" sz="1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und </a:t>
            </a:r>
            <a:r>
              <a:rPr lang="en-US" sz="14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fachlicher</a:t>
            </a:r>
            <a:r>
              <a:rPr lang="en-US" sz="1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4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Freigabe</a:t>
            </a:r>
            <a:r>
              <a:rPr lang="en-US" sz="1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4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dar</a:t>
            </a:r>
            <a:r>
              <a:rPr lang="en-US" sz="1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und </a:t>
            </a:r>
            <a:r>
              <a:rPr lang="en-US" sz="14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bildet</a:t>
            </a:r>
            <a:r>
              <a:rPr lang="en-US" sz="1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4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beides</a:t>
            </a:r>
            <a:r>
              <a:rPr lang="en-US" sz="1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4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technisch</a:t>
            </a:r>
            <a:r>
              <a:rPr lang="en-US" sz="14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ab.</a:t>
            </a:r>
            <a:endParaRPr lang="de-DE" sz="14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85999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437F4D-B4F6-FD4B-8FFA-36E2C982800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6907" y="6531429"/>
            <a:ext cx="447908" cy="190046"/>
          </a:xfrm>
        </p:spPr>
        <p:txBody>
          <a:bodyPr/>
          <a:lstStyle/>
          <a:p>
            <a:fld id="{2456483D-79A7-2C43-8D75-3922047D67F6}" type="slidenum">
              <a:rPr lang="de-DE" smtClean="0"/>
              <a:t>5</a:t>
            </a:fld>
            <a:endParaRPr lang="de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8FCDA3-3A94-7B41-935F-C6E7FE197AD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49211" y="6531429"/>
            <a:ext cx="812323" cy="200932"/>
          </a:xfrm>
        </p:spPr>
        <p:txBody>
          <a:bodyPr/>
          <a:lstStyle/>
          <a:p>
            <a:fld id="{86825900-94BA-4100-AA58-EEE842A01E16}" type="datetime1">
              <a:rPr lang="de-DE" smtClean="0"/>
              <a:t>26.10.2019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83BE459-5BC7-494A-8177-F770A5C354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Compliance In Code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4F984D82-3EB6-8E46-8724-AB28F1BB352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624845" y="989606"/>
            <a:ext cx="10872062" cy="307777"/>
          </a:xfrm>
        </p:spPr>
        <p:txBody>
          <a:bodyPr anchor="t"/>
          <a:lstStyle/>
          <a:p>
            <a:r>
              <a:rPr lang="de-DE" sz="1400" dirty="0"/>
              <a:t>Moderne Produktentwicklung im regulierten Umfeld</a:t>
            </a:r>
          </a:p>
        </p:txBody>
      </p:sp>
      <p:sp>
        <p:nvSpPr>
          <p:cNvPr id="9" name="Hexagon 68">
            <a:extLst>
              <a:ext uri="{FF2B5EF4-FFF2-40B4-BE49-F238E27FC236}">
                <a16:creationId xmlns:a16="http://schemas.microsoft.com/office/drawing/2014/main" id="{114B43FD-EDDB-4F29-9AA6-8800B025FAEE}"/>
              </a:ext>
            </a:extLst>
          </p:cNvPr>
          <p:cNvSpPr/>
          <p:nvPr/>
        </p:nvSpPr>
        <p:spPr>
          <a:xfrm rot="5400000">
            <a:off x="3767762" y="1980621"/>
            <a:ext cx="4664062" cy="4020743"/>
          </a:xfrm>
          <a:prstGeom prst="hexagon">
            <a:avLst/>
          </a:prstGeom>
          <a:solidFill>
            <a:schemeClr val="bg1"/>
          </a:solidFill>
          <a:ln>
            <a:noFill/>
          </a:ln>
          <a:effectLst>
            <a:outerShdw blurRad="228600" sx="99000" sy="99000" algn="ctr" rotWithShape="0">
              <a:schemeClr val="accent1">
                <a:alpha val="1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30">
            <a:extLst>
              <a:ext uri="{FF2B5EF4-FFF2-40B4-BE49-F238E27FC236}">
                <a16:creationId xmlns:a16="http://schemas.microsoft.com/office/drawing/2014/main" id="{659BA406-5331-4D3C-9D2F-AC66F8BA8F53}"/>
              </a:ext>
            </a:extLst>
          </p:cNvPr>
          <p:cNvGrpSpPr/>
          <p:nvPr/>
        </p:nvGrpSpPr>
        <p:grpSpPr>
          <a:xfrm>
            <a:off x="1870847" y="2137347"/>
            <a:ext cx="955019" cy="1286173"/>
            <a:chOff x="777914" y="1731963"/>
            <a:chExt cx="955019" cy="1286173"/>
          </a:xfrm>
        </p:grpSpPr>
        <p:pic>
          <p:nvPicPr>
            <p:cNvPr id="12" name="Graphic 13">
              <a:extLst>
                <a:ext uri="{FF2B5EF4-FFF2-40B4-BE49-F238E27FC236}">
                  <a16:creationId xmlns:a16="http://schemas.microsoft.com/office/drawing/2014/main" id="{A8FD009A-49F0-47AB-B2F5-17C52D0287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914" y="1731963"/>
              <a:ext cx="955019" cy="954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32">
              <a:extLst>
                <a:ext uri="{FF2B5EF4-FFF2-40B4-BE49-F238E27FC236}">
                  <a16:creationId xmlns:a16="http://schemas.microsoft.com/office/drawing/2014/main" id="{CE1C9C77-C756-4EEF-9953-03580246925A}"/>
                </a:ext>
              </a:extLst>
            </p:cNvPr>
            <p:cNvSpPr/>
            <p:nvPr/>
          </p:nvSpPr>
          <p:spPr>
            <a:xfrm>
              <a:off x="876274" y="2679999"/>
              <a:ext cx="792163" cy="33813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>
                  <a:solidFill>
                    <a:schemeClr val="bg2">
                      <a:lumMod val="50000"/>
                    </a:schemeClr>
                  </a:solidFill>
                  <a:latin typeface="+mj-lt"/>
                  <a:ea typeface="Lato Light" panose="020F0502020204030203" pitchFamily="34" charset="0"/>
                  <a:cs typeface="Lato Light" panose="020F0502020204030203" pitchFamily="34" charset="0"/>
                </a:rPr>
                <a:t>Banks</a:t>
              </a:r>
              <a:endParaRPr lang="en-US" sz="1600" b="1" dirty="0">
                <a:solidFill>
                  <a:schemeClr val="bg2">
                    <a:lumMod val="50000"/>
                  </a:schemeClr>
                </a:solidFill>
                <a:latin typeface="+mj-lt"/>
              </a:endParaRPr>
            </a:p>
          </p:txBody>
        </p:sp>
      </p:grpSp>
      <p:grpSp>
        <p:nvGrpSpPr>
          <p:cNvPr id="14" name="Group 33">
            <a:extLst>
              <a:ext uri="{FF2B5EF4-FFF2-40B4-BE49-F238E27FC236}">
                <a16:creationId xmlns:a16="http://schemas.microsoft.com/office/drawing/2014/main" id="{0BDB0070-E9A1-49BC-9130-88E731810AA8}"/>
              </a:ext>
            </a:extLst>
          </p:cNvPr>
          <p:cNvGrpSpPr/>
          <p:nvPr/>
        </p:nvGrpSpPr>
        <p:grpSpPr>
          <a:xfrm>
            <a:off x="1667577" y="4437779"/>
            <a:ext cx="1330325" cy="1213721"/>
            <a:chOff x="2205311" y="2669304"/>
            <a:chExt cx="1330325" cy="1213721"/>
          </a:xfrm>
        </p:grpSpPr>
        <p:sp>
          <p:nvSpPr>
            <p:cNvPr id="15" name="Rectangle 34">
              <a:extLst>
                <a:ext uri="{FF2B5EF4-FFF2-40B4-BE49-F238E27FC236}">
                  <a16:creationId xmlns:a16="http://schemas.microsoft.com/office/drawing/2014/main" id="{0F4B37B3-A6BD-4E17-8527-88B91A1005CA}"/>
                </a:ext>
              </a:extLst>
            </p:cNvPr>
            <p:cNvSpPr/>
            <p:nvPr/>
          </p:nvSpPr>
          <p:spPr>
            <a:xfrm>
              <a:off x="2205311" y="3543300"/>
              <a:ext cx="1330325" cy="33972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>
                  <a:solidFill>
                    <a:schemeClr val="bg2">
                      <a:lumMod val="50000"/>
                    </a:schemeClr>
                  </a:solidFill>
                  <a:latin typeface="+mj-lt"/>
                  <a:ea typeface="Lato Light" panose="020F0502020204030203" pitchFamily="34" charset="0"/>
                  <a:cs typeface="Lato Light" panose="020F0502020204030203" pitchFamily="34" charset="0"/>
                </a:rPr>
                <a:t>Corporates</a:t>
              </a:r>
              <a:endParaRPr lang="en-US" sz="1600" b="1" dirty="0">
                <a:solidFill>
                  <a:schemeClr val="bg2">
                    <a:lumMod val="50000"/>
                  </a:schemeClr>
                </a:solidFill>
                <a:latin typeface="+mj-lt"/>
              </a:endParaRPr>
            </a:p>
          </p:txBody>
        </p:sp>
        <p:pic>
          <p:nvPicPr>
            <p:cNvPr id="16" name="Graphic 68">
              <a:extLst>
                <a:ext uri="{FF2B5EF4-FFF2-40B4-BE49-F238E27FC236}">
                  <a16:creationId xmlns:a16="http://schemas.microsoft.com/office/drawing/2014/main" id="{FCAEBD1F-6AE4-4C97-A219-4DFAD7760B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7925" y="2669304"/>
              <a:ext cx="869300" cy="86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Group 36">
            <a:extLst>
              <a:ext uri="{FF2B5EF4-FFF2-40B4-BE49-F238E27FC236}">
                <a16:creationId xmlns:a16="http://schemas.microsoft.com/office/drawing/2014/main" id="{85EE639E-E92A-4C60-89F8-8B87EDABE7D3}"/>
              </a:ext>
            </a:extLst>
          </p:cNvPr>
          <p:cNvGrpSpPr/>
          <p:nvPr/>
        </p:nvGrpSpPr>
        <p:grpSpPr>
          <a:xfrm>
            <a:off x="9288421" y="4338489"/>
            <a:ext cx="1050925" cy="1333793"/>
            <a:chOff x="3868738" y="5186658"/>
            <a:chExt cx="1050925" cy="1333793"/>
          </a:xfrm>
        </p:grpSpPr>
        <p:pic>
          <p:nvPicPr>
            <p:cNvPr id="18" name="Graphic 14">
              <a:extLst>
                <a:ext uri="{FF2B5EF4-FFF2-40B4-BE49-F238E27FC236}">
                  <a16:creationId xmlns:a16="http://schemas.microsoft.com/office/drawing/2014/main" id="{ABAF811B-E8F6-47B5-B7A7-B9CCCF0935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7810" y="5186658"/>
              <a:ext cx="996946" cy="9969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Rectangle 38">
              <a:extLst>
                <a:ext uri="{FF2B5EF4-FFF2-40B4-BE49-F238E27FC236}">
                  <a16:creationId xmlns:a16="http://schemas.microsoft.com/office/drawing/2014/main" id="{768957A6-EEFF-41E8-827B-CA490C9B6343}"/>
                </a:ext>
              </a:extLst>
            </p:cNvPr>
            <p:cNvSpPr/>
            <p:nvPr/>
          </p:nvSpPr>
          <p:spPr>
            <a:xfrm>
              <a:off x="3868738" y="6180726"/>
              <a:ext cx="1050925" cy="33972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 err="1">
                  <a:solidFill>
                    <a:schemeClr val="bg2">
                      <a:lumMod val="50000"/>
                    </a:schemeClr>
                  </a:solidFill>
                  <a:latin typeface="+mj-lt"/>
                  <a:ea typeface="Lato Light" panose="020F0502020204030203" pitchFamily="34" charset="0"/>
                  <a:cs typeface="Lato Light" panose="020F0502020204030203" pitchFamily="34" charset="0"/>
                </a:rPr>
                <a:t>Fintechs</a:t>
              </a:r>
              <a:endParaRPr lang="en-US" sz="1600" b="1" dirty="0">
                <a:solidFill>
                  <a:schemeClr val="bg2">
                    <a:lumMod val="50000"/>
                  </a:schemeClr>
                </a:solidFill>
                <a:latin typeface="+mj-lt"/>
              </a:endParaRPr>
            </a:p>
          </p:txBody>
        </p:sp>
      </p:grpSp>
      <p:grpSp>
        <p:nvGrpSpPr>
          <p:cNvPr id="20" name="Group 40">
            <a:extLst>
              <a:ext uri="{FF2B5EF4-FFF2-40B4-BE49-F238E27FC236}">
                <a16:creationId xmlns:a16="http://schemas.microsoft.com/office/drawing/2014/main" id="{3A62C6A3-DFBB-4165-8E3B-48F10357783F}"/>
              </a:ext>
            </a:extLst>
          </p:cNvPr>
          <p:cNvGrpSpPr/>
          <p:nvPr/>
        </p:nvGrpSpPr>
        <p:grpSpPr>
          <a:xfrm>
            <a:off x="4644210" y="2768764"/>
            <a:ext cx="3134212" cy="2466678"/>
            <a:chOff x="4754800" y="3013266"/>
            <a:chExt cx="3173412" cy="2466678"/>
          </a:xfrm>
        </p:grpSpPr>
        <p:sp>
          <p:nvSpPr>
            <p:cNvPr id="21" name="Rectangle 41">
              <a:extLst>
                <a:ext uri="{FF2B5EF4-FFF2-40B4-BE49-F238E27FC236}">
                  <a16:creationId xmlns:a16="http://schemas.microsoft.com/office/drawing/2014/main" id="{21D72846-E36C-49DE-8376-EC261C0F87DF}"/>
                </a:ext>
              </a:extLst>
            </p:cNvPr>
            <p:cNvSpPr/>
            <p:nvPr/>
          </p:nvSpPr>
          <p:spPr>
            <a:xfrm>
              <a:off x="4754800" y="3251391"/>
              <a:ext cx="3028950" cy="52322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400" dirty="0"/>
                <a:t>Enabling companies to offer financial services themselves</a:t>
              </a:r>
            </a:p>
          </p:txBody>
        </p:sp>
        <p:sp>
          <p:nvSpPr>
            <p:cNvPr id="22" name="Rectangle 42">
              <a:extLst>
                <a:ext uri="{FF2B5EF4-FFF2-40B4-BE49-F238E27FC236}">
                  <a16:creationId xmlns:a16="http://schemas.microsoft.com/office/drawing/2014/main" id="{1AE77100-E80E-4DA5-ACED-E764F364E086}"/>
                </a:ext>
              </a:extLst>
            </p:cNvPr>
            <p:cNvSpPr/>
            <p:nvPr/>
          </p:nvSpPr>
          <p:spPr>
            <a:xfrm>
              <a:off x="4754800" y="4065730"/>
              <a:ext cx="3173412" cy="52322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400" dirty="0" err="1"/>
                <a:t>solarisBank’s</a:t>
              </a:r>
              <a:r>
                <a:rPr lang="en-US" sz="1400" dirty="0"/>
                <a:t> B2B2X approach guarantees absolute neutrality</a:t>
              </a:r>
            </a:p>
          </p:txBody>
        </p:sp>
        <p:sp>
          <p:nvSpPr>
            <p:cNvPr id="23" name="Rectangle 43">
              <a:extLst>
                <a:ext uri="{FF2B5EF4-FFF2-40B4-BE49-F238E27FC236}">
                  <a16:creationId xmlns:a16="http://schemas.microsoft.com/office/drawing/2014/main" id="{E0EDE86B-C2CE-4066-9F7C-715846964270}"/>
                </a:ext>
              </a:extLst>
            </p:cNvPr>
            <p:cNvSpPr/>
            <p:nvPr/>
          </p:nvSpPr>
          <p:spPr>
            <a:xfrm>
              <a:off x="4754800" y="4956724"/>
              <a:ext cx="3027362" cy="52322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400" dirty="0"/>
                <a:t>Start-up mindset enables faster integration</a:t>
              </a:r>
            </a:p>
          </p:txBody>
        </p:sp>
        <p:sp>
          <p:nvSpPr>
            <p:cNvPr id="24" name="Rectangle 44">
              <a:extLst>
                <a:ext uri="{FF2B5EF4-FFF2-40B4-BE49-F238E27FC236}">
                  <a16:creationId xmlns:a16="http://schemas.microsoft.com/office/drawing/2014/main" id="{E2AC4D8C-2547-4416-B76D-50D55E08B87F}"/>
                </a:ext>
              </a:extLst>
            </p:cNvPr>
            <p:cNvSpPr/>
            <p:nvPr/>
          </p:nvSpPr>
          <p:spPr>
            <a:xfrm>
              <a:off x="4754800" y="3013266"/>
              <a:ext cx="59182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 dirty="0">
                  <a:solidFill>
                    <a:srgbClr val="F37C00"/>
                  </a:solidFill>
                  <a:latin typeface="+mj-lt"/>
                </a:rPr>
                <a:t>APIs</a:t>
              </a:r>
              <a:endParaRPr lang="en-US" sz="1400" b="1" dirty="0">
                <a:latin typeface="+mj-lt"/>
              </a:endParaRPr>
            </a:p>
          </p:txBody>
        </p:sp>
        <p:sp>
          <p:nvSpPr>
            <p:cNvPr id="25" name="Rectangle 45">
              <a:extLst>
                <a:ext uri="{FF2B5EF4-FFF2-40B4-BE49-F238E27FC236}">
                  <a16:creationId xmlns:a16="http://schemas.microsoft.com/office/drawing/2014/main" id="{C7118252-4955-4F6C-87E4-3C99F1826A9B}"/>
                </a:ext>
              </a:extLst>
            </p:cNvPr>
            <p:cNvSpPr/>
            <p:nvPr/>
          </p:nvSpPr>
          <p:spPr>
            <a:xfrm>
              <a:off x="4754800" y="3822843"/>
              <a:ext cx="105670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 dirty="0">
                  <a:solidFill>
                    <a:srgbClr val="F37C00"/>
                  </a:solidFill>
                  <a:latin typeface="+mj-lt"/>
                </a:rPr>
                <a:t>Neutrality</a:t>
              </a:r>
              <a:endParaRPr lang="en-US" sz="1400" b="1" dirty="0">
                <a:latin typeface="+mj-lt"/>
              </a:endParaRPr>
            </a:p>
          </p:txBody>
        </p:sp>
        <p:sp>
          <p:nvSpPr>
            <p:cNvPr id="26" name="Rectangle 46">
              <a:extLst>
                <a:ext uri="{FF2B5EF4-FFF2-40B4-BE49-F238E27FC236}">
                  <a16:creationId xmlns:a16="http://schemas.microsoft.com/office/drawing/2014/main" id="{13FFAC25-C42C-4294-BA04-08CEB2B1710C}"/>
                </a:ext>
              </a:extLst>
            </p:cNvPr>
            <p:cNvSpPr/>
            <p:nvPr/>
          </p:nvSpPr>
          <p:spPr>
            <a:xfrm>
              <a:off x="4754800" y="4688436"/>
              <a:ext cx="179581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 dirty="0">
                  <a:solidFill>
                    <a:srgbClr val="F37C00"/>
                  </a:solidFill>
                  <a:latin typeface="+mj-lt"/>
                </a:rPr>
                <a:t>Speed &amp; flexibility</a:t>
              </a:r>
              <a:endParaRPr lang="en-US" sz="1400" b="1" dirty="0">
                <a:latin typeface="+mj-lt"/>
              </a:endParaRPr>
            </a:p>
          </p:txBody>
        </p:sp>
      </p:grpSp>
      <p:sp>
        <p:nvSpPr>
          <p:cNvPr id="27" name="Hexagon 48">
            <a:extLst>
              <a:ext uri="{FF2B5EF4-FFF2-40B4-BE49-F238E27FC236}">
                <a16:creationId xmlns:a16="http://schemas.microsoft.com/office/drawing/2014/main" id="{8ED2BD35-5741-4C66-9136-BC5DC0198FF9}"/>
              </a:ext>
            </a:extLst>
          </p:cNvPr>
          <p:cNvSpPr/>
          <p:nvPr/>
        </p:nvSpPr>
        <p:spPr>
          <a:xfrm rot="5400000">
            <a:off x="1378269" y="2003355"/>
            <a:ext cx="1913614" cy="1649667"/>
          </a:xfrm>
          <a:prstGeom prst="hexagon">
            <a:avLst/>
          </a:prstGeom>
          <a:noFill/>
          <a:ln>
            <a:solidFill>
              <a:srgbClr val="F47C00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Hexagon 49">
            <a:extLst>
              <a:ext uri="{FF2B5EF4-FFF2-40B4-BE49-F238E27FC236}">
                <a16:creationId xmlns:a16="http://schemas.microsoft.com/office/drawing/2014/main" id="{6CF9C507-8E65-40AD-8CA8-CEBB5D9B3E81}"/>
              </a:ext>
            </a:extLst>
          </p:cNvPr>
          <p:cNvSpPr/>
          <p:nvPr/>
        </p:nvSpPr>
        <p:spPr>
          <a:xfrm rot="5400000">
            <a:off x="1389691" y="4244600"/>
            <a:ext cx="1913614" cy="1649667"/>
          </a:xfrm>
          <a:prstGeom prst="hexagon">
            <a:avLst/>
          </a:prstGeom>
          <a:noFill/>
          <a:ln>
            <a:solidFill>
              <a:srgbClr val="F47C00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50">
            <a:extLst>
              <a:ext uri="{FF2B5EF4-FFF2-40B4-BE49-F238E27FC236}">
                <a16:creationId xmlns:a16="http://schemas.microsoft.com/office/drawing/2014/main" id="{DD47C0ED-1E30-445D-94D4-76B5B62830A9}"/>
              </a:ext>
            </a:extLst>
          </p:cNvPr>
          <p:cNvCxnSpPr/>
          <p:nvPr/>
        </p:nvCxnSpPr>
        <p:spPr>
          <a:xfrm>
            <a:off x="3159910" y="2283799"/>
            <a:ext cx="929513" cy="380349"/>
          </a:xfrm>
          <a:prstGeom prst="line">
            <a:avLst/>
          </a:prstGeom>
          <a:ln>
            <a:solidFill>
              <a:schemeClr val="accent1">
                <a:alpha val="2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51">
            <a:extLst>
              <a:ext uri="{FF2B5EF4-FFF2-40B4-BE49-F238E27FC236}">
                <a16:creationId xmlns:a16="http://schemas.microsoft.com/office/drawing/2014/main" id="{AF758530-0C78-4D2F-9DA3-3A54AE1D0717}"/>
              </a:ext>
            </a:extLst>
          </p:cNvPr>
          <p:cNvCxnSpPr/>
          <p:nvPr/>
        </p:nvCxnSpPr>
        <p:spPr>
          <a:xfrm flipV="1">
            <a:off x="3171332" y="5317838"/>
            <a:ext cx="918091" cy="295986"/>
          </a:xfrm>
          <a:prstGeom prst="line">
            <a:avLst/>
          </a:prstGeom>
          <a:ln>
            <a:solidFill>
              <a:schemeClr val="accent1">
                <a:alpha val="2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Hexagon 52">
            <a:extLst>
              <a:ext uri="{FF2B5EF4-FFF2-40B4-BE49-F238E27FC236}">
                <a16:creationId xmlns:a16="http://schemas.microsoft.com/office/drawing/2014/main" id="{635F8506-3634-40DD-95F3-459AC1F6EE0D}"/>
              </a:ext>
            </a:extLst>
          </p:cNvPr>
          <p:cNvSpPr/>
          <p:nvPr/>
        </p:nvSpPr>
        <p:spPr>
          <a:xfrm rot="5400000">
            <a:off x="8824317" y="2003355"/>
            <a:ext cx="1913614" cy="1649667"/>
          </a:xfrm>
          <a:prstGeom prst="hexagon">
            <a:avLst/>
          </a:prstGeom>
          <a:noFill/>
          <a:ln>
            <a:solidFill>
              <a:srgbClr val="F47C00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53">
            <a:extLst>
              <a:ext uri="{FF2B5EF4-FFF2-40B4-BE49-F238E27FC236}">
                <a16:creationId xmlns:a16="http://schemas.microsoft.com/office/drawing/2014/main" id="{24883D79-3CAA-43E4-B847-5194E681B634}"/>
              </a:ext>
            </a:extLst>
          </p:cNvPr>
          <p:cNvGrpSpPr/>
          <p:nvPr/>
        </p:nvGrpSpPr>
        <p:grpSpPr>
          <a:xfrm>
            <a:off x="9233003" y="2209342"/>
            <a:ext cx="1127125" cy="1191090"/>
            <a:chOff x="3425432" y="3904405"/>
            <a:chExt cx="1127125" cy="1191090"/>
          </a:xfrm>
        </p:grpSpPr>
        <p:pic>
          <p:nvPicPr>
            <p:cNvPr id="33" name="Graphic 12">
              <a:extLst>
                <a:ext uri="{FF2B5EF4-FFF2-40B4-BE49-F238E27FC236}">
                  <a16:creationId xmlns:a16="http://schemas.microsoft.com/office/drawing/2014/main" id="{CA2E03CD-F97B-4372-BD50-E321E2BA22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3534" y="3904405"/>
              <a:ext cx="854392" cy="854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Rectangle 55">
              <a:extLst>
                <a:ext uri="{FF2B5EF4-FFF2-40B4-BE49-F238E27FC236}">
                  <a16:creationId xmlns:a16="http://schemas.microsoft.com/office/drawing/2014/main" id="{D5AFE1A5-1A89-4D69-8D50-C74D3E6E6D69}"/>
                </a:ext>
              </a:extLst>
            </p:cNvPr>
            <p:cNvSpPr/>
            <p:nvPr/>
          </p:nvSpPr>
          <p:spPr>
            <a:xfrm>
              <a:off x="3425432" y="4757357"/>
              <a:ext cx="1127125" cy="33813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>
                  <a:solidFill>
                    <a:schemeClr val="bg2">
                      <a:lumMod val="50000"/>
                    </a:schemeClr>
                  </a:solidFill>
                  <a:latin typeface="+mj-lt"/>
                  <a:ea typeface="Lato Light" panose="020F0502020204030203" pitchFamily="34" charset="0"/>
                  <a:cs typeface="Lato Light" panose="020F0502020204030203" pitchFamily="34" charset="0"/>
                </a:rPr>
                <a:t>Big techs</a:t>
              </a:r>
              <a:endParaRPr lang="en-US" sz="1600" b="1" dirty="0">
                <a:solidFill>
                  <a:schemeClr val="bg2">
                    <a:lumMod val="50000"/>
                  </a:schemeClr>
                </a:solidFill>
                <a:latin typeface="+mj-lt"/>
              </a:endParaRPr>
            </a:p>
          </p:txBody>
        </p:sp>
      </p:grpSp>
      <p:sp>
        <p:nvSpPr>
          <p:cNvPr id="35" name="Hexagon 56">
            <a:extLst>
              <a:ext uri="{FF2B5EF4-FFF2-40B4-BE49-F238E27FC236}">
                <a16:creationId xmlns:a16="http://schemas.microsoft.com/office/drawing/2014/main" id="{B2BE2892-CD6B-4D42-867C-4F85D5AB4512}"/>
              </a:ext>
            </a:extLst>
          </p:cNvPr>
          <p:cNvSpPr/>
          <p:nvPr/>
        </p:nvSpPr>
        <p:spPr>
          <a:xfrm rot="5400000">
            <a:off x="8835739" y="4244600"/>
            <a:ext cx="1913614" cy="1649667"/>
          </a:xfrm>
          <a:prstGeom prst="hexagon">
            <a:avLst/>
          </a:prstGeom>
          <a:noFill/>
          <a:ln>
            <a:solidFill>
              <a:srgbClr val="F47C00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57">
            <a:extLst>
              <a:ext uri="{FF2B5EF4-FFF2-40B4-BE49-F238E27FC236}">
                <a16:creationId xmlns:a16="http://schemas.microsoft.com/office/drawing/2014/main" id="{236B3A46-3D34-440D-A35B-E353C37CAD23}"/>
              </a:ext>
            </a:extLst>
          </p:cNvPr>
          <p:cNvCxnSpPr/>
          <p:nvPr/>
        </p:nvCxnSpPr>
        <p:spPr>
          <a:xfrm flipH="1">
            <a:off x="8110164" y="2283799"/>
            <a:ext cx="846127" cy="380349"/>
          </a:xfrm>
          <a:prstGeom prst="line">
            <a:avLst/>
          </a:prstGeom>
          <a:ln>
            <a:solidFill>
              <a:schemeClr val="accent1">
                <a:alpha val="2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58">
            <a:extLst>
              <a:ext uri="{FF2B5EF4-FFF2-40B4-BE49-F238E27FC236}">
                <a16:creationId xmlns:a16="http://schemas.microsoft.com/office/drawing/2014/main" id="{7ADACE96-37A9-4C7B-81B8-FDB8EE41A4F2}"/>
              </a:ext>
            </a:extLst>
          </p:cNvPr>
          <p:cNvCxnSpPr/>
          <p:nvPr/>
        </p:nvCxnSpPr>
        <p:spPr>
          <a:xfrm flipH="1" flipV="1">
            <a:off x="8110164" y="5317838"/>
            <a:ext cx="857549" cy="295986"/>
          </a:xfrm>
          <a:prstGeom prst="line">
            <a:avLst/>
          </a:prstGeom>
          <a:ln>
            <a:solidFill>
              <a:schemeClr val="accent1">
                <a:alpha val="2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23">
            <a:extLst>
              <a:ext uri="{FF2B5EF4-FFF2-40B4-BE49-F238E27FC236}">
                <a16:creationId xmlns:a16="http://schemas.microsoft.com/office/drawing/2014/main" id="{B82F4661-5404-44AA-B6A7-5785E92A3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 flipV="1">
            <a:off x="5537263" y="5341138"/>
            <a:ext cx="1203860" cy="1222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itle 1">
            <a:extLst>
              <a:ext uri="{FF2B5EF4-FFF2-40B4-BE49-F238E27FC236}">
                <a16:creationId xmlns:a16="http://schemas.microsoft.com/office/drawing/2014/main" id="{E406BFB2-6B8F-4B14-99BE-1F0BCA5FC4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8913" y="2012385"/>
            <a:ext cx="3463925" cy="63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Sailec" pitchFamily="2" charset="77"/>
                <a:ea typeface="Lato Light" panose="020F0502020204030203" pitchFamily="34" charset="0"/>
                <a:cs typeface="Lato Light" panose="020F0502020204030203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Sailec" pitchFamily="2" charset="77"/>
                <a:ea typeface="Lato Light" panose="020F0502020204030203" pitchFamily="34" charset="0"/>
                <a:cs typeface="Lato Light" panose="020F0502020204030203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de-DE" sz="1600" b="1" dirty="0" err="1">
                <a:solidFill>
                  <a:schemeClr val="accent1"/>
                </a:solidFill>
                <a:ea typeface="Lato Heavy" panose="020F0502020204030203" pitchFamily="34" charset="77"/>
                <a:cs typeface="Lato Heavy" panose="020F0502020204030203" pitchFamily="34" charset="77"/>
              </a:rPr>
              <a:t>solarisBank’s</a:t>
            </a:r>
            <a:r>
              <a:rPr lang="en-US" altLang="de-DE" sz="1600" b="1" dirty="0">
                <a:solidFill>
                  <a:schemeClr val="tx1"/>
                </a:solidFill>
                <a:ea typeface="Lato Heavy" panose="020F0502020204030203" pitchFamily="34" charset="77"/>
                <a:cs typeface="Lato Heavy" panose="020F0502020204030203" pitchFamily="34" charset="77"/>
              </a:rPr>
              <a:t> 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de-DE" sz="1600" b="1" dirty="0">
                <a:solidFill>
                  <a:schemeClr val="tx1"/>
                </a:solidFill>
                <a:ea typeface="Lato Heavy" panose="020F0502020204030203" pitchFamily="34" charset="77"/>
                <a:cs typeface="Lato Heavy" panose="020F0502020204030203" pitchFamily="34" charset="77"/>
              </a:rPr>
              <a:t>Banking-as-a-Service</a:t>
            </a:r>
          </a:p>
        </p:txBody>
      </p:sp>
    </p:spTree>
    <p:extLst>
      <p:ext uri="{BB962C8B-B14F-4D97-AF65-F5344CB8AC3E}">
        <p14:creationId xmlns:p14="http://schemas.microsoft.com/office/powerpoint/2010/main" val="358173268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437F4D-B4F6-FD4B-8FFA-36E2C982800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6907" y="6531429"/>
            <a:ext cx="447908" cy="190046"/>
          </a:xfrm>
        </p:spPr>
        <p:txBody>
          <a:bodyPr/>
          <a:lstStyle/>
          <a:p>
            <a:fld id="{2456483D-79A7-2C43-8D75-3922047D67F6}" type="slidenum">
              <a:rPr lang="de-DE" smtClean="0"/>
              <a:t>50</a:t>
            </a:fld>
            <a:endParaRPr lang="de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8FCDA3-3A94-7B41-935F-C6E7FE197AD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49211" y="6531429"/>
            <a:ext cx="812323" cy="200932"/>
          </a:xfrm>
        </p:spPr>
        <p:txBody>
          <a:bodyPr/>
          <a:lstStyle/>
          <a:p>
            <a:fld id="{86825900-94BA-4100-AA58-EEE842A01E16}" type="datetime1">
              <a:rPr lang="de-DE" smtClean="0"/>
              <a:t>26.10.2019</a:t>
            </a:fld>
            <a:endParaRPr lang="en-US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2AA3FA3-E3B0-4504-A364-37414F0491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243" y="2004932"/>
            <a:ext cx="5762419" cy="4526497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F3E8916-1255-4CED-9D56-0BEC16F5CB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9808" y="803641"/>
            <a:ext cx="3417669" cy="27136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18083E1-17DD-493A-ADC4-85F2AFF535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8576" y="3817773"/>
            <a:ext cx="3436437" cy="271365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itle 3">
            <a:extLst>
              <a:ext uri="{FF2B5EF4-FFF2-40B4-BE49-F238E27FC236}">
                <a16:creationId xmlns:a16="http://schemas.microsoft.com/office/drawing/2014/main" id="{BB686C46-429C-4BE9-83A8-6B2A5F67DB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4845" y="565885"/>
            <a:ext cx="9653363" cy="475515"/>
          </a:xfrm>
        </p:spPr>
        <p:txBody>
          <a:bodyPr/>
          <a:lstStyle/>
          <a:p>
            <a:r>
              <a:rPr lang="de-DE" dirty="0"/>
              <a:t>Compliance In Code</a:t>
            </a:r>
          </a:p>
        </p:txBody>
      </p:sp>
      <p:sp>
        <p:nvSpPr>
          <p:cNvPr id="16" name="Subtitle 4">
            <a:extLst>
              <a:ext uri="{FF2B5EF4-FFF2-40B4-BE49-F238E27FC236}">
                <a16:creationId xmlns:a16="http://schemas.microsoft.com/office/drawing/2014/main" id="{753470C4-9070-4F8E-A60F-D76C5EBF87C1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624845" y="989606"/>
            <a:ext cx="10872062" cy="307777"/>
          </a:xfrm>
        </p:spPr>
        <p:txBody>
          <a:bodyPr anchor="t"/>
          <a:lstStyle/>
          <a:p>
            <a:r>
              <a:rPr lang="de-DE" sz="1400" dirty="0"/>
              <a:t>Moderne Produktentwicklung im regulierten Umfeld</a:t>
            </a:r>
          </a:p>
        </p:txBody>
      </p:sp>
      <p:sp>
        <p:nvSpPr>
          <p:cNvPr id="17" name="TextBox 39">
            <a:extLst>
              <a:ext uri="{FF2B5EF4-FFF2-40B4-BE49-F238E27FC236}">
                <a16:creationId xmlns:a16="http://schemas.microsoft.com/office/drawing/2014/main" id="{192991B8-DFCA-4A9B-AC04-E91D0ABF41DF}"/>
              </a:ext>
            </a:extLst>
          </p:cNvPr>
          <p:cNvSpPr txBox="1"/>
          <p:nvPr/>
        </p:nvSpPr>
        <p:spPr>
          <a:xfrm>
            <a:off x="624844" y="1721104"/>
            <a:ext cx="404830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2060"/>
                </a:solidFill>
                <a:latin typeface="+mj-lt"/>
                <a:ea typeface="Lato Light" charset="0"/>
                <a:cs typeface="Lato Light" charset="0"/>
              </a:rPr>
              <a:t>Release </a:t>
            </a:r>
            <a:r>
              <a:rPr lang="en-US" sz="1400" b="1" dirty="0" err="1">
                <a:solidFill>
                  <a:srgbClr val="002060"/>
                </a:solidFill>
                <a:latin typeface="+mj-lt"/>
                <a:ea typeface="Lato Light" charset="0"/>
                <a:cs typeface="Lato Light" charset="0"/>
              </a:rPr>
              <a:t>eines</a:t>
            </a:r>
            <a:r>
              <a:rPr lang="en-US" sz="1400" b="1" dirty="0">
                <a:solidFill>
                  <a:srgbClr val="002060"/>
                </a:solidFill>
                <a:latin typeface="+mj-lt"/>
                <a:ea typeface="Lato Light" charset="0"/>
                <a:cs typeface="Lato Light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+mj-lt"/>
                <a:ea typeface="Lato Light" charset="0"/>
                <a:cs typeface="Lato Light" charset="0"/>
              </a:rPr>
              <a:t>bankfachlichen</a:t>
            </a:r>
            <a:r>
              <a:rPr lang="en-US" sz="1400" b="1" dirty="0">
                <a:solidFill>
                  <a:srgbClr val="002060"/>
                </a:solidFill>
                <a:latin typeface="+mj-lt"/>
                <a:ea typeface="Lato Light" charset="0"/>
                <a:cs typeface="Lato Light" charset="0"/>
              </a:rPr>
              <a:t> Services</a:t>
            </a:r>
          </a:p>
        </p:txBody>
      </p:sp>
    </p:spTree>
    <p:extLst>
      <p:ext uri="{BB962C8B-B14F-4D97-AF65-F5344CB8AC3E}">
        <p14:creationId xmlns:p14="http://schemas.microsoft.com/office/powerpoint/2010/main" val="79079650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437F4D-B4F6-FD4B-8FFA-36E2C982800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6907" y="6531429"/>
            <a:ext cx="447908" cy="190046"/>
          </a:xfrm>
        </p:spPr>
        <p:txBody>
          <a:bodyPr/>
          <a:lstStyle/>
          <a:p>
            <a:fld id="{2456483D-79A7-2C43-8D75-3922047D67F6}" type="slidenum">
              <a:rPr lang="de-DE" smtClean="0"/>
              <a:t>51</a:t>
            </a:fld>
            <a:endParaRPr lang="de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8FCDA3-3A94-7B41-935F-C6E7FE197AD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49211" y="6531429"/>
            <a:ext cx="812323" cy="200932"/>
          </a:xfrm>
        </p:spPr>
        <p:txBody>
          <a:bodyPr/>
          <a:lstStyle/>
          <a:p>
            <a:fld id="{86825900-94BA-4100-AA58-EEE842A01E16}" type="datetime1">
              <a:rPr lang="de-DE" smtClean="0"/>
              <a:t>26.10.2019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83BE459-5BC7-494A-8177-F770A5C354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Compliance In Code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4F984D82-3EB6-8E46-8724-AB28F1BB352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624845" y="989606"/>
            <a:ext cx="10872062" cy="307777"/>
          </a:xfrm>
        </p:spPr>
        <p:txBody>
          <a:bodyPr anchor="t"/>
          <a:lstStyle/>
          <a:p>
            <a:r>
              <a:rPr lang="de-DE" sz="1400" dirty="0"/>
              <a:t>Moderne Produktentwicklung im regulierten Umfeld</a:t>
            </a:r>
          </a:p>
        </p:txBody>
      </p:sp>
      <p:sp>
        <p:nvSpPr>
          <p:cNvPr id="117" name="Textfeld 116">
            <a:extLst>
              <a:ext uri="{FF2B5EF4-FFF2-40B4-BE49-F238E27FC236}">
                <a16:creationId xmlns:a16="http://schemas.microsoft.com/office/drawing/2014/main" id="{8AED0468-836B-48D8-B8FA-7F05DA5C5EDB}"/>
              </a:ext>
            </a:extLst>
          </p:cNvPr>
          <p:cNvSpPr txBox="1"/>
          <p:nvPr/>
        </p:nvSpPr>
        <p:spPr>
          <a:xfrm>
            <a:off x="3467941" y="2372695"/>
            <a:ext cx="85923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>
                <a:solidFill>
                  <a:schemeClr val="tx2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rPr>
              <a:t>… warum das alles nochmal?</a:t>
            </a:r>
          </a:p>
        </p:txBody>
      </p:sp>
      <p:cxnSp>
        <p:nvCxnSpPr>
          <p:cNvPr id="118" name="Straight Connector 10">
            <a:extLst>
              <a:ext uri="{FF2B5EF4-FFF2-40B4-BE49-F238E27FC236}">
                <a16:creationId xmlns:a16="http://schemas.microsoft.com/office/drawing/2014/main" id="{73132BD7-7690-458F-9452-F0CB5F530C9A}"/>
              </a:ext>
            </a:extLst>
          </p:cNvPr>
          <p:cNvCxnSpPr>
            <a:cxnSpLocks/>
          </p:cNvCxnSpPr>
          <p:nvPr/>
        </p:nvCxnSpPr>
        <p:spPr>
          <a:xfrm flipH="1">
            <a:off x="2105891" y="2756288"/>
            <a:ext cx="1155316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542771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437F4D-B4F6-FD4B-8FFA-36E2C982800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6907" y="6531429"/>
            <a:ext cx="447908" cy="190046"/>
          </a:xfrm>
        </p:spPr>
        <p:txBody>
          <a:bodyPr/>
          <a:lstStyle/>
          <a:p>
            <a:fld id="{2456483D-79A7-2C43-8D75-3922047D67F6}" type="slidenum">
              <a:rPr lang="de-DE" smtClean="0"/>
              <a:t>52</a:t>
            </a:fld>
            <a:endParaRPr lang="de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8FCDA3-3A94-7B41-935F-C6E7FE197AD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49211" y="6531429"/>
            <a:ext cx="812323" cy="200932"/>
          </a:xfrm>
        </p:spPr>
        <p:txBody>
          <a:bodyPr/>
          <a:lstStyle/>
          <a:p>
            <a:fld id="{86825900-94BA-4100-AA58-EEE842A01E16}" type="datetime1">
              <a:rPr lang="de-DE" smtClean="0"/>
              <a:t>26.10.2019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83BE459-5BC7-494A-8177-F770A5C354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Compliance In Code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4F984D82-3EB6-8E46-8724-AB28F1BB352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624845" y="989606"/>
            <a:ext cx="10872062" cy="307777"/>
          </a:xfrm>
        </p:spPr>
        <p:txBody>
          <a:bodyPr anchor="t"/>
          <a:lstStyle/>
          <a:p>
            <a:r>
              <a:rPr lang="de-DE" sz="1400" dirty="0"/>
              <a:t>Moderne Produktentwicklung im regulierten Umfeld</a:t>
            </a: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758C12E3-7583-475E-B29D-05E0021C1DD3}"/>
              </a:ext>
            </a:extLst>
          </p:cNvPr>
          <p:cNvGrpSpPr/>
          <p:nvPr/>
        </p:nvGrpSpPr>
        <p:grpSpPr>
          <a:xfrm>
            <a:off x="846219" y="1826983"/>
            <a:ext cx="11343619" cy="3322917"/>
            <a:chOff x="846219" y="2334983"/>
            <a:chExt cx="11343619" cy="3322917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29F7ACFB-7B19-42E2-9E96-E0FAE9F7B861}"/>
                </a:ext>
              </a:extLst>
            </p:cNvPr>
            <p:cNvSpPr/>
            <p:nvPr/>
          </p:nvSpPr>
          <p:spPr>
            <a:xfrm>
              <a:off x="846219" y="2334983"/>
              <a:ext cx="4779799" cy="32932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br>
                <a:rPr lang="en-US" sz="1600" b="1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</a:br>
              <a:endParaRPr lang="en-US" sz="16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  <a:p>
              <a:r>
                <a:rPr lang="en-US" sz="16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        Dokumentation </a:t>
              </a:r>
              <a:r>
                <a:rPr lang="en-US" sz="1600" dirty="0" err="1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aller</a:t>
              </a:r>
              <a:r>
                <a:rPr lang="en-US" sz="16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 </a:t>
              </a:r>
              <a:r>
                <a:rPr lang="en-US" sz="1600" dirty="0" err="1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relevanten</a:t>
              </a:r>
              <a:r>
                <a:rPr lang="en-US" sz="16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 </a:t>
              </a:r>
              <a:r>
                <a:rPr lang="en-US" sz="1600" dirty="0" err="1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technischen</a:t>
              </a:r>
              <a:r>
                <a:rPr lang="en-US" sz="16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 </a:t>
              </a:r>
              <a:br>
                <a:rPr lang="en-US" sz="16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</a:br>
              <a:r>
                <a:rPr lang="en-US" sz="16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        </a:t>
              </a:r>
              <a:r>
                <a:rPr lang="en-US" sz="1600" dirty="0" err="1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Komponenten</a:t>
              </a:r>
              <a:endPara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  <a:p>
              <a:endPara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  <a:p>
              <a:r>
                <a:rPr lang="en-US" sz="16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        Definition und </a:t>
              </a:r>
              <a:r>
                <a:rPr lang="de-DE" sz="16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Dokumentation</a:t>
              </a:r>
              <a:r>
                <a:rPr lang="en-US" sz="16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 von </a:t>
              </a:r>
              <a:br>
                <a:rPr lang="en-US" sz="16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</a:br>
              <a:r>
                <a:rPr lang="en-US" sz="16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        </a:t>
              </a:r>
              <a:r>
                <a:rPr lang="de-DE" sz="16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Verantwortlichkeiten (</a:t>
              </a:r>
              <a:r>
                <a:rPr lang="en-US" sz="16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Segregation of Duties</a:t>
              </a:r>
              <a:r>
                <a:rPr lang="de-DE" sz="16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)</a:t>
              </a:r>
              <a:br>
                <a:rPr lang="en-US" sz="16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</a:br>
              <a:endPara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  <a:p>
              <a:r>
                <a:rPr lang="en-US" sz="16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        Definition von Standards</a:t>
              </a:r>
            </a:p>
            <a:p>
              <a:endPara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  <a:p>
              <a:r>
                <a:rPr lang="en-US" sz="16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        Sicherstellung des Vier-Augen-Prinzips</a:t>
              </a:r>
            </a:p>
            <a:p>
              <a:endParaRPr lang="en-US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  <a:p>
              <a:r>
                <a:rPr lang="en-US" sz="16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        Sicherstellung von Audit Trails</a:t>
              </a:r>
              <a:endParaRPr lang="de-DE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</p:txBody>
        </p:sp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6D1F027F-B67E-48D8-83B0-D052E4D5017D}"/>
                </a:ext>
              </a:extLst>
            </p:cNvPr>
            <p:cNvSpPr/>
            <p:nvPr/>
          </p:nvSpPr>
          <p:spPr>
            <a:xfrm>
              <a:off x="7619970" y="2334983"/>
              <a:ext cx="4569868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de-DE" sz="16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  <a:p>
              <a:endParaRPr lang="de-DE" sz="1600" b="1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  <a:p>
              <a:r>
                <a:rPr lang="de-DE" sz="16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        Sicherstellung des INFOSEC CIA </a:t>
              </a:r>
              <a:r>
                <a:rPr lang="de-DE" sz="1600" dirty="0" err="1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Triads</a:t>
              </a:r>
              <a:br>
                <a:rPr lang="de-DE" sz="16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</a:br>
              <a:r>
                <a:rPr lang="de-DE" sz="16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        (</a:t>
              </a:r>
              <a:r>
                <a:rPr lang="de-DE" sz="1600" dirty="0" err="1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Confidentiality</a:t>
              </a:r>
              <a:r>
                <a:rPr lang="de-DE" sz="16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, Integrity, </a:t>
              </a:r>
              <a:r>
                <a:rPr lang="de-DE" sz="1600" dirty="0" err="1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Availability</a:t>
              </a:r>
              <a:r>
                <a:rPr lang="de-DE" sz="16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)</a:t>
              </a:r>
              <a:br>
                <a:rPr lang="de-DE" sz="16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</a:br>
              <a:endParaRPr lang="de-DE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  <a:p>
              <a:r>
                <a:rPr lang="de-DE" sz="16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        Dokumentation der </a:t>
              </a:r>
              <a:r>
                <a:rPr lang="de-DE" sz="1600" dirty="0" err="1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Testing</a:t>
              </a:r>
              <a:r>
                <a:rPr lang="de-DE" sz="16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-Konzepte</a:t>
              </a:r>
            </a:p>
            <a:p>
              <a:endParaRPr lang="de-DE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  <a:p>
              <a:r>
                <a:rPr lang="de-DE" sz="16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        Dokumentation von </a:t>
              </a:r>
              <a:r>
                <a:rPr lang="de-DE" sz="1600" dirty="0" err="1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Testing</a:t>
              </a:r>
              <a:r>
                <a:rPr lang="de-DE" sz="16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 </a:t>
              </a:r>
              <a:r>
                <a:rPr lang="de-DE" sz="1600" dirty="0" err="1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Payloads</a:t>
              </a:r>
              <a:br>
                <a:rPr lang="de-DE" sz="16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</a:br>
              <a:r>
                <a:rPr lang="de-DE" sz="1600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        &amp; Responses</a:t>
              </a:r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C7FDC965-C542-4412-A16B-B2AFDF088E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2878" y="2781446"/>
              <a:ext cx="447908" cy="447908"/>
            </a:xfrm>
            <a:prstGeom prst="rect">
              <a:avLst/>
            </a:prstGeom>
          </p:spPr>
        </p:pic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9D6E3B2F-CCC6-4FC7-ABF1-E0A637BD12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5615" y="3504733"/>
              <a:ext cx="447908" cy="447908"/>
            </a:xfrm>
            <a:prstGeom prst="rect">
              <a:avLst/>
            </a:prstGeom>
          </p:spPr>
        </p:pic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4B91054F-D44A-4058-8735-A70C8F32E7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75139" y="4228020"/>
              <a:ext cx="447908" cy="447908"/>
            </a:xfrm>
            <a:prstGeom prst="rect">
              <a:avLst/>
            </a:prstGeom>
          </p:spPr>
        </p:pic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AF3D1627-992D-46E5-88C8-D737929E09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2878" y="4719006"/>
              <a:ext cx="447908" cy="447908"/>
            </a:xfrm>
            <a:prstGeom prst="rect">
              <a:avLst/>
            </a:prstGeom>
          </p:spPr>
        </p:pic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5E38D23A-0423-4574-983A-F8950AC402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75139" y="5209992"/>
              <a:ext cx="447908" cy="447908"/>
            </a:xfrm>
            <a:prstGeom prst="rect">
              <a:avLst/>
            </a:prstGeom>
          </p:spPr>
        </p:pic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79136D11-6CB2-47BD-968F-845568540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43416" y="2781446"/>
              <a:ext cx="447908" cy="447908"/>
            </a:xfrm>
            <a:prstGeom prst="rect">
              <a:avLst/>
            </a:prstGeom>
          </p:spPr>
        </p:pic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C6CEA7DB-7AD6-4E65-952C-1E0FF3114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43416" y="3504733"/>
              <a:ext cx="447908" cy="447908"/>
            </a:xfrm>
            <a:prstGeom prst="rect">
              <a:avLst/>
            </a:prstGeom>
          </p:spPr>
        </p:pic>
        <p:pic>
          <p:nvPicPr>
            <p:cNvPr id="26" name="Grafik 25">
              <a:extLst>
                <a:ext uri="{FF2B5EF4-FFF2-40B4-BE49-F238E27FC236}">
                  <a16:creationId xmlns:a16="http://schemas.microsoft.com/office/drawing/2014/main" id="{8332360D-822E-40B6-BAB2-646016341D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43416" y="4004066"/>
              <a:ext cx="447908" cy="447908"/>
            </a:xfrm>
            <a:prstGeom prst="rect">
              <a:avLst/>
            </a:prstGeom>
          </p:spPr>
        </p:pic>
      </p:grpSp>
      <p:sp>
        <p:nvSpPr>
          <p:cNvPr id="27" name="TextBox 39">
            <a:extLst>
              <a:ext uri="{FF2B5EF4-FFF2-40B4-BE49-F238E27FC236}">
                <a16:creationId xmlns:a16="http://schemas.microsoft.com/office/drawing/2014/main" id="{EABEE382-637E-4578-BD2A-B13F5C364B43}"/>
              </a:ext>
            </a:extLst>
          </p:cNvPr>
          <p:cNvSpPr txBox="1"/>
          <p:nvPr/>
        </p:nvSpPr>
        <p:spPr>
          <a:xfrm>
            <a:off x="624844" y="1721104"/>
            <a:ext cx="442302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2060"/>
                </a:solidFill>
                <a:latin typeface="+mj-lt"/>
                <a:ea typeface="Lato Light" charset="0"/>
                <a:cs typeface="Lato Light" charset="0"/>
              </a:rPr>
              <a:t>Wie </a:t>
            </a:r>
            <a:r>
              <a:rPr lang="en-US" sz="1400" b="1" dirty="0" err="1">
                <a:solidFill>
                  <a:srgbClr val="002060"/>
                </a:solidFill>
                <a:latin typeface="+mj-lt"/>
                <a:ea typeface="Lato Light" charset="0"/>
                <a:cs typeface="Lato Light" charset="0"/>
              </a:rPr>
              <a:t>macht</a:t>
            </a:r>
            <a:r>
              <a:rPr lang="en-US" sz="1400" b="1" dirty="0">
                <a:solidFill>
                  <a:srgbClr val="002060"/>
                </a:solidFill>
                <a:latin typeface="+mj-lt"/>
                <a:ea typeface="Lato Light" charset="0"/>
                <a:cs typeface="Lato Light" charset="0"/>
              </a:rPr>
              <a:t> man </a:t>
            </a:r>
            <a:r>
              <a:rPr lang="en-US" sz="1400" b="1" dirty="0" err="1">
                <a:solidFill>
                  <a:srgbClr val="002060"/>
                </a:solidFill>
                <a:latin typeface="+mj-lt"/>
                <a:ea typeface="Lato Light" charset="0"/>
                <a:cs typeface="Lato Light" charset="0"/>
              </a:rPr>
              <a:t>alles</a:t>
            </a:r>
            <a:r>
              <a:rPr lang="en-US" sz="1400" b="1" dirty="0">
                <a:solidFill>
                  <a:srgbClr val="002060"/>
                </a:solidFill>
                <a:latin typeface="+mj-lt"/>
                <a:ea typeface="Lato Light" charset="0"/>
                <a:cs typeface="Lato Light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+mj-lt"/>
                <a:ea typeface="Lato Light" charset="0"/>
                <a:cs typeface="Lato Light" charset="0"/>
              </a:rPr>
              <a:t>richtig</a:t>
            </a:r>
            <a:r>
              <a:rPr lang="en-US" sz="1400" b="1" dirty="0">
                <a:solidFill>
                  <a:srgbClr val="002060"/>
                </a:solidFill>
                <a:latin typeface="+mj-lt"/>
                <a:ea typeface="Lato Light" charset="0"/>
                <a:cs typeface="Lato Light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+mj-lt"/>
                <a:ea typeface="Lato Light" charset="0"/>
                <a:cs typeface="Lato Light" charset="0"/>
              </a:rPr>
              <a:t>im</a:t>
            </a:r>
            <a:r>
              <a:rPr lang="en-US" sz="1400" b="1" dirty="0">
                <a:solidFill>
                  <a:srgbClr val="002060"/>
                </a:solidFill>
                <a:latin typeface="+mj-lt"/>
                <a:ea typeface="Lato Light" charset="0"/>
                <a:cs typeface="Lato Light" charset="0"/>
              </a:rPr>
              <a:t> Change Process?</a:t>
            </a: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B1AA8CAC-67C3-45BE-B6FA-0C4646D91724}"/>
              </a:ext>
            </a:extLst>
          </p:cNvPr>
          <p:cNvGrpSpPr/>
          <p:nvPr/>
        </p:nvGrpSpPr>
        <p:grpSpPr>
          <a:xfrm rot="21183385">
            <a:off x="1556513" y="2343643"/>
            <a:ext cx="2523234" cy="462380"/>
            <a:chOff x="5958673" y="5275385"/>
            <a:chExt cx="3386294" cy="620534"/>
          </a:xfrm>
        </p:grpSpPr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97BB2D6E-73E9-461C-8A57-5EF8EDFE444B}"/>
                </a:ext>
              </a:extLst>
            </p:cNvPr>
            <p:cNvSpPr/>
            <p:nvPr/>
          </p:nvSpPr>
          <p:spPr>
            <a:xfrm>
              <a:off x="5958673" y="5275385"/>
              <a:ext cx="3386294" cy="593009"/>
            </a:xfrm>
            <a:prstGeom prst="rect">
              <a:avLst/>
            </a:prstGeom>
            <a:solidFill>
              <a:srgbClr val="000000"/>
            </a:solidFill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DE" dirty="0"/>
            </a:p>
          </p:txBody>
        </p:sp>
        <p:pic>
          <p:nvPicPr>
            <p:cNvPr id="25" name="Grafik 24">
              <a:extLst>
                <a:ext uri="{FF2B5EF4-FFF2-40B4-BE49-F238E27FC236}">
                  <a16:creationId xmlns:a16="http://schemas.microsoft.com/office/drawing/2014/main" id="{C9569F49-DC35-4BB6-9E6C-DCCAF5ADF4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70000" contrast="-70000"/>
            </a:blip>
            <a:stretch>
              <a:fillRect/>
            </a:stretch>
          </p:blipFill>
          <p:spPr>
            <a:xfrm>
              <a:off x="6096000" y="5315576"/>
              <a:ext cx="512467" cy="512467"/>
            </a:xfrm>
            <a:prstGeom prst="rect">
              <a:avLst/>
            </a:prstGeom>
          </p:spPr>
        </p:pic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60D52727-2AFB-4BA7-B238-E9CFB5E76CBD}"/>
                </a:ext>
              </a:extLst>
            </p:cNvPr>
            <p:cNvSpPr txBox="1"/>
            <p:nvPr/>
          </p:nvSpPr>
          <p:spPr>
            <a:xfrm>
              <a:off x="6745794" y="5317650"/>
              <a:ext cx="2421653" cy="5782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100" b="1" dirty="0">
                  <a:solidFill>
                    <a:schemeClr val="bg2"/>
                  </a:solidFill>
                  <a:latin typeface="Lucida Sans Unicode" panose="020B0602030504020204" pitchFamily="34" charset="0"/>
                  <a:ea typeface="Lato Light" panose="020F0502020204030203" pitchFamily="34" charset="0"/>
                  <a:cs typeface="Lucida Sans Unicode" panose="020B0602030504020204" pitchFamily="34" charset="0"/>
                </a:rPr>
                <a:t>Manuell und durch </a:t>
              </a:r>
              <a:r>
                <a:rPr lang="de-DE" sz="1100" b="1" dirty="0" err="1">
                  <a:solidFill>
                    <a:schemeClr val="bg2"/>
                  </a:solidFill>
                  <a:latin typeface="Lucida Sans Unicode" panose="020B0602030504020204" pitchFamily="34" charset="0"/>
                  <a:ea typeface="Lato Light" panose="020F0502020204030203" pitchFamily="34" charset="0"/>
                  <a:cs typeface="Lucida Sans Unicode" panose="020B0602030504020204" pitchFamily="34" charset="0"/>
                </a:rPr>
                <a:t>Configuration</a:t>
              </a:r>
              <a:r>
                <a:rPr lang="de-DE" sz="1100" b="1" dirty="0">
                  <a:solidFill>
                    <a:schemeClr val="bg2"/>
                  </a:solidFill>
                  <a:latin typeface="Lucida Sans Unicode" panose="020B0602030504020204" pitchFamily="34" charset="0"/>
                  <a:ea typeface="Lato Light" panose="020F0502020204030203" pitchFamily="34" charset="0"/>
                  <a:cs typeface="Lucida Sans Unicode" panose="020B0602030504020204" pitchFamily="34" charset="0"/>
                </a:rPr>
                <a:t> In Code</a:t>
              </a:r>
            </a:p>
          </p:txBody>
        </p:sp>
      </p:grpSp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D48E9E2D-39C7-4903-8E6F-09C2687860B3}"/>
              </a:ext>
            </a:extLst>
          </p:cNvPr>
          <p:cNvGrpSpPr/>
          <p:nvPr/>
        </p:nvGrpSpPr>
        <p:grpSpPr>
          <a:xfrm rot="21183385">
            <a:off x="1553593" y="2987332"/>
            <a:ext cx="2523234" cy="462380"/>
            <a:chOff x="5958673" y="5275385"/>
            <a:chExt cx="3386294" cy="620534"/>
          </a:xfrm>
        </p:grpSpPr>
        <p:sp>
          <p:nvSpPr>
            <p:cNvPr id="37" name="Rechteck 36">
              <a:extLst>
                <a:ext uri="{FF2B5EF4-FFF2-40B4-BE49-F238E27FC236}">
                  <a16:creationId xmlns:a16="http://schemas.microsoft.com/office/drawing/2014/main" id="{88E4D0A4-0A19-47C7-9101-99D1BAEA4476}"/>
                </a:ext>
              </a:extLst>
            </p:cNvPr>
            <p:cNvSpPr/>
            <p:nvPr/>
          </p:nvSpPr>
          <p:spPr>
            <a:xfrm>
              <a:off x="5958673" y="5275385"/>
              <a:ext cx="3386294" cy="593009"/>
            </a:xfrm>
            <a:prstGeom prst="rect">
              <a:avLst/>
            </a:prstGeom>
            <a:solidFill>
              <a:srgbClr val="000000"/>
            </a:solidFill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DE" dirty="0"/>
            </a:p>
          </p:txBody>
        </p:sp>
        <p:pic>
          <p:nvPicPr>
            <p:cNvPr id="38" name="Grafik 37">
              <a:extLst>
                <a:ext uri="{FF2B5EF4-FFF2-40B4-BE49-F238E27FC236}">
                  <a16:creationId xmlns:a16="http://schemas.microsoft.com/office/drawing/2014/main" id="{89317839-A66B-487C-ACD4-A085454A3A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70000" contrast="-70000"/>
            </a:blip>
            <a:stretch>
              <a:fillRect/>
            </a:stretch>
          </p:blipFill>
          <p:spPr>
            <a:xfrm>
              <a:off x="6096000" y="5315576"/>
              <a:ext cx="512467" cy="512467"/>
            </a:xfrm>
            <a:prstGeom prst="rect">
              <a:avLst/>
            </a:prstGeom>
          </p:spPr>
        </p:pic>
        <p:sp>
          <p:nvSpPr>
            <p:cNvPr id="39" name="Textfeld 38">
              <a:extLst>
                <a:ext uri="{FF2B5EF4-FFF2-40B4-BE49-F238E27FC236}">
                  <a16:creationId xmlns:a16="http://schemas.microsoft.com/office/drawing/2014/main" id="{8498740E-05DE-47D9-93D6-82DE5D9BA326}"/>
                </a:ext>
              </a:extLst>
            </p:cNvPr>
            <p:cNvSpPr txBox="1"/>
            <p:nvPr/>
          </p:nvSpPr>
          <p:spPr>
            <a:xfrm>
              <a:off x="6745792" y="5317650"/>
              <a:ext cx="2421653" cy="5782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100" b="1" dirty="0" err="1">
                  <a:solidFill>
                    <a:schemeClr val="bg2"/>
                  </a:solidFill>
                  <a:latin typeface="Lucida Sans Unicode" panose="020B0602030504020204" pitchFamily="34" charset="0"/>
                  <a:ea typeface="Lato Light" panose="020F0502020204030203" pitchFamily="34" charset="0"/>
                  <a:cs typeface="Lucida Sans Unicode" panose="020B0602030504020204" pitchFamily="34" charset="0"/>
                </a:rPr>
                <a:t>Enforced</a:t>
              </a:r>
              <a:r>
                <a:rPr lang="de-DE" sz="1100" b="1" dirty="0">
                  <a:solidFill>
                    <a:schemeClr val="bg2"/>
                  </a:solidFill>
                  <a:latin typeface="Lucida Sans Unicode" panose="020B0602030504020204" pitchFamily="34" charset="0"/>
                  <a:ea typeface="Lato Light" panose="020F0502020204030203" pitchFamily="34" charset="0"/>
                  <a:cs typeface="Lucida Sans Unicode" panose="020B0602030504020204" pitchFamily="34" charset="0"/>
                </a:rPr>
                <a:t> durch den technischen Prozess</a:t>
              </a:r>
            </a:p>
          </p:txBody>
        </p:sp>
      </p:grpSp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D3764E48-4320-4F16-9E0B-C745728FE178}"/>
              </a:ext>
            </a:extLst>
          </p:cNvPr>
          <p:cNvGrpSpPr/>
          <p:nvPr/>
        </p:nvGrpSpPr>
        <p:grpSpPr>
          <a:xfrm rot="21183385">
            <a:off x="1550672" y="3606698"/>
            <a:ext cx="2523234" cy="462380"/>
            <a:chOff x="5958673" y="5275385"/>
            <a:chExt cx="3386294" cy="620534"/>
          </a:xfrm>
        </p:grpSpPr>
        <p:sp>
          <p:nvSpPr>
            <p:cNvPr id="41" name="Rechteck 40">
              <a:extLst>
                <a:ext uri="{FF2B5EF4-FFF2-40B4-BE49-F238E27FC236}">
                  <a16:creationId xmlns:a16="http://schemas.microsoft.com/office/drawing/2014/main" id="{22572FC9-5403-473A-8624-68F8231ABE19}"/>
                </a:ext>
              </a:extLst>
            </p:cNvPr>
            <p:cNvSpPr/>
            <p:nvPr/>
          </p:nvSpPr>
          <p:spPr>
            <a:xfrm>
              <a:off x="5958673" y="5275385"/>
              <a:ext cx="3386294" cy="593009"/>
            </a:xfrm>
            <a:prstGeom prst="rect">
              <a:avLst/>
            </a:prstGeom>
            <a:solidFill>
              <a:srgbClr val="000000"/>
            </a:solidFill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DE" dirty="0"/>
            </a:p>
          </p:txBody>
        </p:sp>
        <p:pic>
          <p:nvPicPr>
            <p:cNvPr id="42" name="Grafik 41">
              <a:extLst>
                <a:ext uri="{FF2B5EF4-FFF2-40B4-BE49-F238E27FC236}">
                  <a16:creationId xmlns:a16="http://schemas.microsoft.com/office/drawing/2014/main" id="{396AD86F-8471-4794-8C36-770FB1CAC8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70000" contrast="-70000"/>
            </a:blip>
            <a:stretch>
              <a:fillRect/>
            </a:stretch>
          </p:blipFill>
          <p:spPr>
            <a:xfrm>
              <a:off x="6096000" y="5315576"/>
              <a:ext cx="512467" cy="512467"/>
            </a:xfrm>
            <a:prstGeom prst="rect">
              <a:avLst/>
            </a:prstGeom>
          </p:spPr>
        </p:pic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175528B4-63C4-402C-A58B-03ECD699F248}"/>
                </a:ext>
              </a:extLst>
            </p:cNvPr>
            <p:cNvSpPr txBox="1"/>
            <p:nvPr/>
          </p:nvSpPr>
          <p:spPr>
            <a:xfrm>
              <a:off x="6745792" y="5317650"/>
              <a:ext cx="2421653" cy="5782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100" b="1" dirty="0" err="1">
                  <a:solidFill>
                    <a:schemeClr val="bg2"/>
                  </a:solidFill>
                  <a:latin typeface="Lucida Sans Unicode" panose="020B0602030504020204" pitchFamily="34" charset="0"/>
                  <a:ea typeface="Lato Light" panose="020F0502020204030203" pitchFamily="34" charset="0"/>
                  <a:cs typeface="Lucida Sans Unicode" panose="020B0602030504020204" pitchFamily="34" charset="0"/>
                </a:rPr>
                <a:t>Enforced</a:t>
              </a:r>
              <a:r>
                <a:rPr lang="de-DE" sz="1100" b="1" dirty="0">
                  <a:solidFill>
                    <a:schemeClr val="bg2"/>
                  </a:solidFill>
                  <a:latin typeface="Lucida Sans Unicode" panose="020B0602030504020204" pitchFamily="34" charset="0"/>
                  <a:ea typeface="Lato Light" panose="020F0502020204030203" pitchFamily="34" charset="0"/>
                  <a:cs typeface="Lucida Sans Unicode" panose="020B0602030504020204" pitchFamily="34" charset="0"/>
                </a:rPr>
                <a:t> durch den technischen Prozess</a:t>
              </a:r>
            </a:p>
          </p:txBody>
        </p:sp>
      </p:grpSp>
      <p:grpSp>
        <p:nvGrpSpPr>
          <p:cNvPr id="44" name="Gruppieren 43">
            <a:extLst>
              <a:ext uri="{FF2B5EF4-FFF2-40B4-BE49-F238E27FC236}">
                <a16:creationId xmlns:a16="http://schemas.microsoft.com/office/drawing/2014/main" id="{F5C77542-5C6F-4EB4-AF7D-D8115D4F4DDA}"/>
              </a:ext>
            </a:extLst>
          </p:cNvPr>
          <p:cNvGrpSpPr/>
          <p:nvPr/>
        </p:nvGrpSpPr>
        <p:grpSpPr>
          <a:xfrm rot="21183385">
            <a:off x="1555632" y="4165181"/>
            <a:ext cx="2523234" cy="462380"/>
            <a:chOff x="5958673" y="5275385"/>
            <a:chExt cx="3386294" cy="620534"/>
          </a:xfrm>
        </p:grpSpPr>
        <p:sp>
          <p:nvSpPr>
            <p:cNvPr id="45" name="Rechteck 44">
              <a:extLst>
                <a:ext uri="{FF2B5EF4-FFF2-40B4-BE49-F238E27FC236}">
                  <a16:creationId xmlns:a16="http://schemas.microsoft.com/office/drawing/2014/main" id="{7D874433-15D9-4194-8298-515025F803BD}"/>
                </a:ext>
              </a:extLst>
            </p:cNvPr>
            <p:cNvSpPr/>
            <p:nvPr/>
          </p:nvSpPr>
          <p:spPr>
            <a:xfrm>
              <a:off x="5958673" y="5275385"/>
              <a:ext cx="3386294" cy="593009"/>
            </a:xfrm>
            <a:prstGeom prst="rect">
              <a:avLst/>
            </a:prstGeom>
            <a:solidFill>
              <a:srgbClr val="000000"/>
            </a:solidFill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DE" dirty="0"/>
            </a:p>
          </p:txBody>
        </p:sp>
        <p:pic>
          <p:nvPicPr>
            <p:cNvPr id="46" name="Grafik 45">
              <a:extLst>
                <a:ext uri="{FF2B5EF4-FFF2-40B4-BE49-F238E27FC236}">
                  <a16:creationId xmlns:a16="http://schemas.microsoft.com/office/drawing/2014/main" id="{47562A1F-2708-4B8F-BC08-D84886C5F7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70000" contrast="-70000"/>
            </a:blip>
            <a:stretch>
              <a:fillRect/>
            </a:stretch>
          </p:blipFill>
          <p:spPr>
            <a:xfrm>
              <a:off x="6096000" y="5315576"/>
              <a:ext cx="512467" cy="512467"/>
            </a:xfrm>
            <a:prstGeom prst="rect">
              <a:avLst/>
            </a:prstGeom>
          </p:spPr>
        </p:pic>
        <p:sp>
          <p:nvSpPr>
            <p:cNvPr id="47" name="Textfeld 46">
              <a:extLst>
                <a:ext uri="{FF2B5EF4-FFF2-40B4-BE49-F238E27FC236}">
                  <a16:creationId xmlns:a16="http://schemas.microsoft.com/office/drawing/2014/main" id="{AC458409-4957-47B0-93C2-E32216D4619F}"/>
                </a:ext>
              </a:extLst>
            </p:cNvPr>
            <p:cNvSpPr txBox="1"/>
            <p:nvPr/>
          </p:nvSpPr>
          <p:spPr>
            <a:xfrm>
              <a:off x="6745792" y="5317650"/>
              <a:ext cx="2421653" cy="5782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100" b="1" dirty="0" err="1">
                  <a:solidFill>
                    <a:schemeClr val="bg2"/>
                  </a:solidFill>
                  <a:latin typeface="Lucida Sans Unicode" panose="020B0602030504020204" pitchFamily="34" charset="0"/>
                  <a:ea typeface="Lato Light" panose="020F0502020204030203" pitchFamily="34" charset="0"/>
                  <a:cs typeface="Lucida Sans Unicode" panose="020B0602030504020204" pitchFamily="34" charset="0"/>
                </a:rPr>
                <a:t>Enforced</a:t>
              </a:r>
              <a:r>
                <a:rPr lang="de-DE" sz="1100" b="1" dirty="0">
                  <a:solidFill>
                    <a:schemeClr val="bg2"/>
                  </a:solidFill>
                  <a:latin typeface="Lucida Sans Unicode" panose="020B0602030504020204" pitchFamily="34" charset="0"/>
                  <a:ea typeface="Lato Light" panose="020F0502020204030203" pitchFamily="34" charset="0"/>
                  <a:cs typeface="Lucida Sans Unicode" panose="020B0602030504020204" pitchFamily="34" charset="0"/>
                </a:rPr>
                <a:t> durch den technischen Prozess</a:t>
              </a:r>
            </a:p>
          </p:txBody>
        </p:sp>
      </p:grpSp>
      <p:grpSp>
        <p:nvGrpSpPr>
          <p:cNvPr id="48" name="Gruppieren 47">
            <a:extLst>
              <a:ext uri="{FF2B5EF4-FFF2-40B4-BE49-F238E27FC236}">
                <a16:creationId xmlns:a16="http://schemas.microsoft.com/office/drawing/2014/main" id="{3992E5F4-9D8F-45EE-A49F-C2441497103D}"/>
              </a:ext>
            </a:extLst>
          </p:cNvPr>
          <p:cNvGrpSpPr/>
          <p:nvPr/>
        </p:nvGrpSpPr>
        <p:grpSpPr>
          <a:xfrm rot="21183385">
            <a:off x="1555632" y="4715891"/>
            <a:ext cx="2523234" cy="462380"/>
            <a:chOff x="5958673" y="5275385"/>
            <a:chExt cx="3386294" cy="620534"/>
          </a:xfrm>
        </p:grpSpPr>
        <p:sp>
          <p:nvSpPr>
            <p:cNvPr id="49" name="Rechteck 48">
              <a:extLst>
                <a:ext uri="{FF2B5EF4-FFF2-40B4-BE49-F238E27FC236}">
                  <a16:creationId xmlns:a16="http://schemas.microsoft.com/office/drawing/2014/main" id="{260DEEC5-00DE-4724-B15F-4630D620D846}"/>
                </a:ext>
              </a:extLst>
            </p:cNvPr>
            <p:cNvSpPr/>
            <p:nvPr/>
          </p:nvSpPr>
          <p:spPr>
            <a:xfrm>
              <a:off x="5958673" y="5275385"/>
              <a:ext cx="3386294" cy="593009"/>
            </a:xfrm>
            <a:prstGeom prst="rect">
              <a:avLst/>
            </a:prstGeom>
            <a:solidFill>
              <a:srgbClr val="000000"/>
            </a:solidFill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DE" dirty="0"/>
            </a:p>
          </p:txBody>
        </p:sp>
        <p:pic>
          <p:nvPicPr>
            <p:cNvPr id="50" name="Grafik 49">
              <a:extLst>
                <a:ext uri="{FF2B5EF4-FFF2-40B4-BE49-F238E27FC236}">
                  <a16:creationId xmlns:a16="http://schemas.microsoft.com/office/drawing/2014/main" id="{61123A6A-34F4-449D-9F06-9BECF36D0D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70000" contrast="-70000"/>
            </a:blip>
            <a:stretch>
              <a:fillRect/>
            </a:stretch>
          </p:blipFill>
          <p:spPr>
            <a:xfrm>
              <a:off x="6096000" y="5315576"/>
              <a:ext cx="512467" cy="512467"/>
            </a:xfrm>
            <a:prstGeom prst="rect">
              <a:avLst/>
            </a:prstGeom>
          </p:spPr>
        </p:pic>
        <p:sp>
          <p:nvSpPr>
            <p:cNvPr id="51" name="Textfeld 50">
              <a:extLst>
                <a:ext uri="{FF2B5EF4-FFF2-40B4-BE49-F238E27FC236}">
                  <a16:creationId xmlns:a16="http://schemas.microsoft.com/office/drawing/2014/main" id="{56F5AD63-FA84-460B-A324-CA3422D7A822}"/>
                </a:ext>
              </a:extLst>
            </p:cNvPr>
            <p:cNvSpPr txBox="1"/>
            <p:nvPr/>
          </p:nvSpPr>
          <p:spPr>
            <a:xfrm>
              <a:off x="6745792" y="5317650"/>
              <a:ext cx="2421653" cy="5782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100" b="1" dirty="0" err="1">
                  <a:solidFill>
                    <a:schemeClr val="bg2"/>
                  </a:solidFill>
                  <a:latin typeface="Lucida Sans Unicode" panose="020B0602030504020204" pitchFamily="34" charset="0"/>
                  <a:ea typeface="Lato Light" panose="020F0502020204030203" pitchFamily="34" charset="0"/>
                  <a:cs typeface="Lucida Sans Unicode" panose="020B0602030504020204" pitchFamily="34" charset="0"/>
                </a:rPr>
                <a:t>Enforced</a:t>
              </a:r>
              <a:r>
                <a:rPr lang="de-DE" sz="1100" b="1" dirty="0">
                  <a:solidFill>
                    <a:schemeClr val="bg2"/>
                  </a:solidFill>
                  <a:latin typeface="Lucida Sans Unicode" panose="020B0602030504020204" pitchFamily="34" charset="0"/>
                  <a:ea typeface="Lato Light" panose="020F0502020204030203" pitchFamily="34" charset="0"/>
                  <a:cs typeface="Lucida Sans Unicode" panose="020B0602030504020204" pitchFamily="34" charset="0"/>
                </a:rPr>
                <a:t> durch den technischen Prozess</a:t>
              </a:r>
            </a:p>
          </p:txBody>
        </p:sp>
      </p:grpSp>
      <p:grpSp>
        <p:nvGrpSpPr>
          <p:cNvPr id="52" name="Gruppieren 51">
            <a:extLst>
              <a:ext uri="{FF2B5EF4-FFF2-40B4-BE49-F238E27FC236}">
                <a16:creationId xmlns:a16="http://schemas.microsoft.com/office/drawing/2014/main" id="{F235B476-F975-44CF-B62D-87DFC5CDF4AF}"/>
              </a:ext>
            </a:extLst>
          </p:cNvPr>
          <p:cNvGrpSpPr/>
          <p:nvPr/>
        </p:nvGrpSpPr>
        <p:grpSpPr>
          <a:xfrm rot="21183385">
            <a:off x="8279655" y="2266213"/>
            <a:ext cx="2523234" cy="462381"/>
            <a:chOff x="5958673" y="5275385"/>
            <a:chExt cx="3386294" cy="620535"/>
          </a:xfrm>
        </p:grpSpPr>
        <p:sp>
          <p:nvSpPr>
            <p:cNvPr id="53" name="Rechteck 52">
              <a:extLst>
                <a:ext uri="{FF2B5EF4-FFF2-40B4-BE49-F238E27FC236}">
                  <a16:creationId xmlns:a16="http://schemas.microsoft.com/office/drawing/2014/main" id="{5AF6104D-5AB9-4531-8FD4-E857C6849A5A}"/>
                </a:ext>
              </a:extLst>
            </p:cNvPr>
            <p:cNvSpPr/>
            <p:nvPr/>
          </p:nvSpPr>
          <p:spPr>
            <a:xfrm>
              <a:off x="5958673" y="5275385"/>
              <a:ext cx="3386294" cy="593009"/>
            </a:xfrm>
            <a:prstGeom prst="rect">
              <a:avLst/>
            </a:prstGeom>
            <a:solidFill>
              <a:srgbClr val="000000"/>
            </a:solidFill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DE" dirty="0"/>
            </a:p>
          </p:txBody>
        </p:sp>
        <p:pic>
          <p:nvPicPr>
            <p:cNvPr id="54" name="Grafik 53">
              <a:extLst>
                <a:ext uri="{FF2B5EF4-FFF2-40B4-BE49-F238E27FC236}">
                  <a16:creationId xmlns:a16="http://schemas.microsoft.com/office/drawing/2014/main" id="{647F0124-7171-4010-8566-990AAB8EB8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70000" contrast="-70000"/>
            </a:blip>
            <a:stretch>
              <a:fillRect/>
            </a:stretch>
          </p:blipFill>
          <p:spPr>
            <a:xfrm>
              <a:off x="6096000" y="5315576"/>
              <a:ext cx="512467" cy="512467"/>
            </a:xfrm>
            <a:prstGeom prst="rect">
              <a:avLst/>
            </a:prstGeom>
          </p:spPr>
        </p:pic>
        <p:sp>
          <p:nvSpPr>
            <p:cNvPr id="55" name="Textfeld 54">
              <a:extLst>
                <a:ext uri="{FF2B5EF4-FFF2-40B4-BE49-F238E27FC236}">
                  <a16:creationId xmlns:a16="http://schemas.microsoft.com/office/drawing/2014/main" id="{5D7AF32A-4F10-4820-B98F-97E8DA3FA98A}"/>
                </a:ext>
              </a:extLst>
            </p:cNvPr>
            <p:cNvSpPr txBox="1"/>
            <p:nvPr/>
          </p:nvSpPr>
          <p:spPr>
            <a:xfrm>
              <a:off x="6745792" y="5317651"/>
              <a:ext cx="2580522" cy="5782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100" b="1" dirty="0">
                  <a:solidFill>
                    <a:schemeClr val="bg2"/>
                  </a:solidFill>
                  <a:latin typeface="Lucida Sans Unicode" panose="020B0602030504020204" pitchFamily="34" charset="0"/>
                  <a:ea typeface="Lato Light" panose="020F0502020204030203" pitchFamily="34" charset="0"/>
                  <a:cs typeface="Lucida Sans Unicode" panose="020B0602030504020204" pitchFamily="34" charset="0"/>
                </a:rPr>
                <a:t>(Fast) </a:t>
              </a:r>
              <a:r>
                <a:rPr lang="de-DE" sz="1100" b="1" dirty="0" err="1">
                  <a:solidFill>
                    <a:schemeClr val="bg2"/>
                  </a:solidFill>
                  <a:latin typeface="Lucida Sans Unicode" panose="020B0602030504020204" pitchFamily="34" charset="0"/>
                  <a:ea typeface="Lato Light" panose="020F0502020204030203" pitchFamily="34" charset="0"/>
                  <a:cs typeface="Lucida Sans Unicode" panose="020B0602030504020204" pitchFamily="34" charset="0"/>
                </a:rPr>
                <a:t>Enforced</a:t>
              </a:r>
              <a:r>
                <a:rPr lang="de-DE" sz="1100" b="1" dirty="0">
                  <a:solidFill>
                    <a:schemeClr val="bg2"/>
                  </a:solidFill>
                  <a:latin typeface="Lucida Sans Unicode" panose="020B0602030504020204" pitchFamily="34" charset="0"/>
                  <a:ea typeface="Lato Light" panose="020F0502020204030203" pitchFamily="34" charset="0"/>
                  <a:cs typeface="Lucida Sans Unicode" panose="020B0602030504020204" pitchFamily="34" charset="0"/>
                </a:rPr>
                <a:t> durch den technischen Prozess</a:t>
              </a:r>
            </a:p>
          </p:txBody>
        </p:sp>
      </p:grpSp>
      <p:grpSp>
        <p:nvGrpSpPr>
          <p:cNvPr id="56" name="Gruppieren 55">
            <a:extLst>
              <a:ext uri="{FF2B5EF4-FFF2-40B4-BE49-F238E27FC236}">
                <a16:creationId xmlns:a16="http://schemas.microsoft.com/office/drawing/2014/main" id="{9B57D3DB-15CF-4C42-9F5A-1E2BCB211B6F}"/>
              </a:ext>
            </a:extLst>
          </p:cNvPr>
          <p:cNvGrpSpPr/>
          <p:nvPr/>
        </p:nvGrpSpPr>
        <p:grpSpPr>
          <a:xfrm rot="21183385">
            <a:off x="8265858" y="2860384"/>
            <a:ext cx="2523234" cy="462380"/>
            <a:chOff x="5958673" y="5275385"/>
            <a:chExt cx="3386294" cy="620534"/>
          </a:xfrm>
        </p:grpSpPr>
        <p:sp>
          <p:nvSpPr>
            <p:cNvPr id="57" name="Rechteck 56">
              <a:extLst>
                <a:ext uri="{FF2B5EF4-FFF2-40B4-BE49-F238E27FC236}">
                  <a16:creationId xmlns:a16="http://schemas.microsoft.com/office/drawing/2014/main" id="{CE888E45-75B6-45E3-985E-D274A658A9D2}"/>
                </a:ext>
              </a:extLst>
            </p:cNvPr>
            <p:cNvSpPr/>
            <p:nvPr/>
          </p:nvSpPr>
          <p:spPr>
            <a:xfrm>
              <a:off x="5958673" y="5275385"/>
              <a:ext cx="3386294" cy="593009"/>
            </a:xfrm>
            <a:prstGeom prst="rect">
              <a:avLst/>
            </a:prstGeom>
            <a:solidFill>
              <a:srgbClr val="000000"/>
            </a:solidFill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DE" dirty="0"/>
            </a:p>
          </p:txBody>
        </p:sp>
        <p:pic>
          <p:nvPicPr>
            <p:cNvPr id="58" name="Grafik 57">
              <a:extLst>
                <a:ext uri="{FF2B5EF4-FFF2-40B4-BE49-F238E27FC236}">
                  <a16:creationId xmlns:a16="http://schemas.microsoft.com/office/drawing/2014/main" id="{1F544F0F-2E32-4DDC-9641-D8903A0F5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70000" contrast="-70000"/>
            </a:blip>
            <a:stretch>
              <a:fillRect/>
            </a:stretch>
          </p:blipFill>
          <p:spPr>
            <a:xfrm>
              <a:off x="6096000" y="5315576"/>
              <a:ext cx="512467" cy="512467"/>
            </a:xfrm>
            <a:prstGeom prst="rect">
              <a:avLst/>
            </a:prstGeom>
          </p:spPr>
        </p:pic>
        <p:sp>
          <p:nvSpPr>
            <p:cNvPr id="59" name="Textfeld 58">
              <a:extLst>
                <a:ext uri="{FF2B5EF4-FFF2-40B4-BE49-F238E27FC236}">
                  <a16:creationId xmlns:a16="http://schemas.microsoft.com/office/drawing/2014/main" id="{788063B0-C9B9-44D2-8114-18E0C3BE17C4}"/>
                </a:ext>
              </a:extLst>
            </p:cNvPr>
            <p:cNvSpPr txBox="1"/>
            <p:nvPr/>
          </p:nvSpPr>
          <p:spPr>
            <a:xfrm>
              <a:off x="6745792" y="5317650"/>
              <a:ext cx="2421653" cy="5782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100" b="1" dirty="0">
                  <a:solidFill>
                    <a:schemeClr val="bg2"/>
                  </a:solidFill>
                  <a:latin typeface="Lucida Sans Unicode" panose="020B0602030504020204" pitchFamily="34" charset="0"/>
                  <a:ea typeface="Lato Light" panose="020F0502020204030203" pitchFamily="34" charset="0"/>
                  <a:cs typeface="Lucida Sans Unicode" panose="020B0602030504020204" pitchFamily="34" charset="0"/>
                </a:rPr>
                <a:t>Coding &amp; </a:t>
              </a:r>
              <a:r>
                <a:rPr lang="de-DE" sz="1100" b="1" dirty="0" err="1">
                  <a:solidFill>
                    <a:schemeClr val="bg2"/>
                  </a:solidFill>
                  <a:latin typeface="Lucida Sans Unicode" panose="020B0602030504020204" pitchFamily="34" charset="0"/>
                  <a:ea typeface="Lato Light" panose="020F0502020204030203" pitchFamily="34" charset="0"/>
                  <a:cs typeface="Lucida Sans Unicode" panose="020B0602030504020204" pitchFamily="34" charset="0"/>
                </a:rPr>
                <a:t>Testing</a:t>
              </a:r>
              <a:r>
                <a:rPr lang="de-DE" sz="1100" b="1" dirty="0">
                  <a:solidFill>
                    <a:schemeClr val="bg2"/>
                  </a:solidFill>
                  <a:latin typeface="Lucida Sans Unicode" panose="020B0602030504020204" pitchFamily="34" charset="0"/>
                  <a:ea typeface="Lato Light" panose="020F0502020204030203" pitchFamily="34" charset="0"/>
                  <a:cs typeface="Lucida Sans Unicode" panose="020B0602030504020204" pitchFamily="34" charset="0"/>
                </a:rPr>
                <a:t> Guidelines &amp; </a:t>
              </a:r>
              <a:r>
                <a:rPr lang="de-DE" sz="1100" b="1" dirty="0" err="1">
                  <a:solidFill>
                    <a:schemeClr val="bg2"/>
                  </a:solidFill>
                  <a:latin typeface="Lucida Sans Unicode" panose="020B0602030504020204" pitchFamily="34" charset="0"/>
                  <a:ea typeface="Lato Light" panose="020F0502020204030203" pitchFamily="34" charset="0"/>
                  <a:cs typeface="Lucida Sans Unicode" panose="020B0602030504020204" pitchFamily="34" charset="0"/>
                </a:rPr>
                <a:t>Policies</a:t>
              </a:r>
              <a:endParaRPr lang="de-DE" sz="1100" b="1" dirty="0">
                <a:solidFill>
                  <a:schemeClr val="bg2"/>
                </a:solidFill>
                <a:latin typeface="Lucida Sans Unicode" panose="020B0602030504020204" pitchFamily="34" charset="0"/>
                <a:ea typeface="Lato Light" panose="020F0502020204030203" pitchFamily="34" charset="0"/>
                <a:cs typeface="Lucida Sans Unicode" panose="020B0602030504020204" pitchFamily="34" charset="0"/>
              </a:endParaRPr>
            </a:p>
          </p:txBody>
        </p:sp>
      </p:grpSp>
      <p:grpSp>
        <p:nvGrpSpPr>
          <p:cNvPr id="60" name="Gruppieren 59">
            <a:extLst>
              <a:ext uri="{FF2B5EF4-FFF2-40B4-BE49-F238E27FC236}">
                <a16:creationId xmlns:a16="http://schemas.microsoft.com/office/drawing/2014/main" id="{6DF0DF9E-AB3A-40F7-B83B-035942FE0C30}"/>
              </a:ext>
            </a:extLst>
          </p:cNvPr>
          <p:cNvGrpSpPr/>
          <p:nvPr/>
        </p:nvGrpSpPr>
        <p:grpSpPr>
          <a:xfrm rot="21183385">
            <a:off x="8279654" y="3442949"/>
            <a:ext cx="2523234" cy="462380"/>
            <a:chOff x="5958673" y="5275385"/>
            <a:chExt cx="3386294" cy="620534"/>
          </a:xfrm>
        </p:grpSpPr>
        <p:sp>
          <p:nvSpPr>
            <p:cNvPr id="61" name="Rechteck 60">
              <a:extLst>
                <a:ext uri="{FF2B5EF4-FFF2-40B4-BE49-F238E27FC236}">
                  <a16:creationId xmlns:a16="http://schemas.microsoft.com/office/drawing/2014/main" id="{C6439442-EE04-4E76-9A3D-E0DA635F66E5}"/>
                </a:ext>
              </a:extLst>
            </p:cNvPr>
            <p:cNvSpPr/>
            <p:nvPr/>
          </p:nvSpPr>
          <p:spPr>
            <a:xfrm>
              <a:off x="5958673" y="5275385"/>
              <a:ext cx="3386294" cy="593009"/>
            </a:xfrm>
            <a:prstGeom prst="rect">
              <a:avLst/>
            </a:prstGeom>
            <a:solidFill>
              <a:srgbClr val="000000"/>
            </a:solidFill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DE" dirty="0"/>
            </a:p>
          </p:txBody>
        </p:sp>
        <p:pic>
          <p:nvPicPr>
            <p:cNvPr id="62" name="Grafik 61">
              <a:extLst>
                <a:ext uri="{FF2B5EF4-FFF2-40B4-BE49-F238E27FC236}">
                  <a16:creationId xmlns:a16="http://schemas.microsoft.com/office/drawing/2014/main" id="{37D58086-6A9E-4F69-9151-D3980E5D0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70000" contrast="-70000"/>
            </a:blip>
            <a:stretch>
              <a:fillRect/>
            </a:stretch>
          </p:blipFill>
          <p:spPr>
            <a:xfrm>
              <a:off x="6096000" y="5315576"/>
              <a:ext cx="512467" cy="512467"/>
            </a:xfrm>
            <a:prstGeom prst="rect">
              <a:avLst/>
            </a:prstGeom>
          </p:spPr>
        </p:pic>
        <p:sp>
          <p:nvSpPr>
            <p:cNvPr id="63" name="Textfeld 62">
              <a:extLst>
                <a:ext uri="{FF2B5EF4-FFF2-40B4-BE49-F238E27FC236}">
                  <a16:creationId xmlns:a16="http://schemas.microsoft.com/office/drawing/2014/main" id="{A2001DE1-4816-4B5A-AC6A-C70D9CA808D9}"/>
                </a:ext>
              </a:extLst>
            </p:cNvPr>
            <p:cNvSpPr txBox="1"/>
            <p:nvPr/>
          </p:nvSpPr>
          <p:spPr>
            <a:xfrm>
              <a:off x="6745792" y="5317650"/>
              <a:ext cx="2421653" cy="5782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100" b="1" dirty="0" err="1">
                  <a:solidFill>
                    <a:schemeClr val="bg2"/>
                  </a:solidFill>
                  <a:latin typeface="Lucida Sans Unicode" panose="020B0602030504020204" pitchFamily="34" charset="0"/>
                  <a:ea typeface="Lato Light" panose="020F0502020204030203" pitchFamily="34" charset="0"/>
                  <a:cs typeface="Lucida Sans Unicode" panose="020B0602030504020204" pitchFamily="34" charset="0"/>
                </a:rPr>
                <a:t>Approval</a:t>
              </a:r>
              <a:r>
                <a:rPr lang="de-DE" sz="1100" b="1" dirty="0">
                  <a:solidFill>
                    <a:schemeClr val="bg2"/>
                  </a:solidFill>
                  <a:latin typeface="Lucida Sans Unicode" panose="020B0602030504020204" pitchFamily="34" charset="0"/>
                  <a:ea typeface="Lato Light" panose="020F0502020204030203" pitchFamily="34" charset="0"/>
                  <a:cs typeface="Lucida Sans Unicode" panose="020B0602030504020204" pitchFamily="34" charset="0"/>
                </a:rPr>
                <a:t> Guidelines &amp; </a:t>
              </a:r>
              <a:r>
                <a:rPr lang="de-DE" sz="1100" b="1" dirty="0" err="1">
                  <a:solidFill>
                    <a:schemeClr val="bg2"/>
                  </a:solidFill>
                  <a:latin typeface="Lucida Sans Unicode" panose="020B0602030504020204" pitchFamily="34" charset="0"/>
                  <a:ea typeface="Lato Light" panose="020F0502020204030203" pitchFamily="34" charset="0"/>
                  <a:cs typeface="Lucida Sans Unicode" panose="020B0602030504020204" pitchFamily="34" charset="0"/>
                </a:rPr>
                <a:t>Policies</a:t>
              </a:r>
              <a:endParaRPr lang="de-DE" sz="1100" b="1" dirty="0">
                <a:solidFill>
                  <a:schemeClr val="bg2"/>
                </a:solidFill>
                <a:latin typeface="Lucida Sans Unicode" panose="020B0602030504020204" pitchFamily="34" charset="0"/>
                <a:ea typeface="Lato Light" panose="020F0502020204030203" pitchFamily="34" charset="0"/>
                <a:cs typeface="Lucida Sans Unicode" panose="020B0602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2700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>
          <a:xfrm>
            <a:off x="11496907" y="6531429"/>
            <a:ext cx="447908" cy="190046"/>
          </a:xfrm>
        </p:spPr>
        <p:txBody>
          <a:bodyPr/>
          <a:lstStyle/>
          <a:p>
            <a:fld id="{2456483D-79A7-2C43-8D75-3922047D67F6}" type="slidenum">
              <a:rPr lang="en-US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53</a:t>
            </a:fld>
            <a:endParaRPr lang="en-US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20">
            <a:extLst>
              <a:ext uri="{FF2B5EF4-FFF2-40B4-BE49-F238E27FC236}">
                <a16:creationId xmlns:a16="http://schemas.microsoft.com/office/drawing/2014/main" id="{58639AAC-8B29-4CB1-966A-DB5FE75B311B}"/>
              </a:ext>
            </a:extLst>
          </p:cNvPr>
          <p:cNvSpPr txBox="1"/>
          <p:nvPr/>
        </p:nvSpPr>
        <p:spPr>
          <a:xfrm>
            <a:off x="6835358" y="4121141"/>
            <a:ext cx="182880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r">
              <a:defRPr/>
            </a:pPr>
            <a:r>
              <a:rPr lang="en-US" sz="1600" b="1" dirty="0">
                <a:solidFill>
                  <a:schemeClr val="tx2"/>
                </a:solidFill>
                <a:latin typeface="+mj-lt"/>
                <a:ea typeface="Lato Heavy" panose="020F0502020204030203" pitchFamily="34" charset="0"/>
                <a:cs typeface="Arial" panose="020B0604020202020204" pitchFamily="34" charset="0"/>
              </a:rPr>
              <a:t>Dennis Winter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83D74DF9-145B-4745-882A-D34C951E8078}"/>
              </a:ext>
            </a:extLst>
          </p:cNvPr>
          <p:cNvSpPr txBox="1"/>
          <p:nvPr/>
        </p:nvSpPr>
        <p:spPr>
          <a:xfrm>
            <a:off x="3867665" y="4414372"/>
            <a:ext cx="479649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r">
              <a:lnSpc>
                <a:spcPct val="150000"/>
              </a:lnSpc>
              <a:defRPr/>
            </a:pPr>
            <a:r>
              <a:rPr lang="en-US" sz="1600" dirty="0">
                <a:solidFill>
                  <a:schemeClr val="tx2"/>
                </a:solidFill>
                <a:latin typeface="+mj-lt"/>
                <a:ea typeface="Lato Light" panose="020F0502020204030203" pitchFamily="34" charset="0"/>
                <a:cs typeface="Arial" panose="020B0604020202020204" pitchFamily="34" charset="0"/>
              </a:rPr>
              <a:t>Deputy VP TechOps</a:t>
            </a:r>
          </a:p>
          <a:p>
            <a:pPr lvl="0" algn="r">
              <a:defRPr/>
            </a:pPr>
            <a:r>
              <a:rPr lang="en-US" sz="1600" dirty="0">
                <a:solidFill>
                  <a:schemeClr val="tx2"/>
                </a:solidFill>
                <a:latin typeface="+mj-lt"/>
                <a:ea typeface="Lato Light" panose="020F0502020204030203" pitchFamily="34" charset="0"/>
                <a:cs typeface="Arial" panose="020B0604020202020204" pitchFamily="34" charset="0"/>
              </a:rPr>
              <a:t>dennis.winter@solarisbank.de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1739153" y="1464413"/>
            <a:ext cx="724261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dirty="0">
                <a:latin typeface="+mj-lt"/>
                <a:ea typeface="Lato Light" panose="020F0502020204030203" pitchFamily="34" charset="0"/>
                <a:cs typeface="Lato Light" panose="020F0502020204030203" pitchFamily="34" charset="0"/>
              </a:rPr>
              <a:t>Danke sehr!</a:t>
            </a:r>
            <a:br>
              <a:rPr lang="de-DE" sz="4800" dirty="0">
                <a:latin typeface="+mj-lt"/>
                <a:ea typeface="Lato Light" panose="020F0502020204030203" pitchFamily="34" charset="0"/>
                <a:cs typeface="Lato Light" panose="020F0502020204030203" pitchFamily="34" charset="0"/>
              </a:rPr>
            </a:br>
            <a:br>
              <a:rPr lang="de-DE" sz="4800" dirty="0">
                <a:latin typeface="+mj-lt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lang="de-DE" sz="4800" dirty="0">
                <a:latin typeface="+mj-lt"/>
                <a:ea typeface="Lato Light" panose="020F0502020204030203" pitchFamily="34" charset="0"/>
                <a:cs typeface="Lato Light" panose="020F0502020204030203" pitchFamily="34" charset="0"/>
              </a:rPr>
              <a:t>Fragen?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710223" y="1874287"/>
            <a:ext cx="102893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fik 8">
            <a:extLst>
              <a:ext uri="{FF2B5EF4-FFF2-40B4-BE49-F238E27FC236}">
                <a16:creationId xmlns:a16="http://schemas.microsoft.com/office/drawing/2014/main" id="{2DF68011-77B2-4DD3-9579-89B679626B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1772" y="3429000"/>
            <a:ext cx="2318828" cy="2318828"/>
          </a:xfrm>
          <a:prstGeom prst="rect">
            <a:avLst/>
          </a:prstGeom>
        </p:spPr>
      </p:pic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87548683-C5DE-4DD9-882C-E137DBDF2BE6}"/>
              </a:ext>
            </a:extLst>
          </p:cNvPr>
          <p:cNvGrpSpPr/>
          <p:nvPr/>
        </p:nvGrpSpPr>
        <p:grpSpPr>
          <a:xfrm>
            <a:off x="7683304" y="5172608"/>
            <a:ext cx="973821" cy="281341"/>
            <a:chOff x="7655168" y="5144471"/>
            <a:chExt cx="973821" cy="281341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5166FE91-704C-41E2-80E6-737372FF30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347648" y="5144471"/>
              <a:ext cx="281341" cy="281341"/>
            </a:xfrm>
            <a:prstGeom prst="rect">
              <a:avLst/>
            </a:prstGeom>
          </p:spPr>
        </p:pic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FF236894-C4CD-4B81-8E40-0039DA2538D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001408" y="5144471"/>
              <a:ext cx="281341" cy="281341"/>
            </a:xfrm>
            <a:prstGeom prst="rect">
              <a:avLst/>
            </a:prstGeom>
          </p:spPr>
        </p:pic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D0AC3070-1AC2-4863-A096-4373AD29097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655168" y="5144471"/>
              <a:ext cx="281341" cy="2813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803645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>
          <a:xfrm>
            <a:off x="11496907" y="6531429"/>
            <a:ext cx="447908" cy="190046"/>
          </a:xfrm>
        </p:spPr>
        <p:txBody>
          <a:bodyPr/>
          <a:lstStyle/>
          <a:p>
            <a:fld id="{2456483D-79A7-2C43-8D75-3922047D67F6}" type="slidenum">
              <a:rPr lang="en-US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54</a:t>
            </a:fld>
            <a:endParaRPr lang="en-US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739153" y="1643454"/>
            <a:ext cx="30036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latin typeface="+mj-lt"/>
                <a:ea typeface="Lato Light" panose="020F0502020204030203" pitchFamily="34" charset="0"/>
                <a:cs typeface="Lato Light" panose="020F0502020204030203" pitchFamily="34" charset="0"/>
              </a:rPr>
              <a:t>Online Resources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710223" y="1874287"/>
            <a:ext cx="102893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hteck 1">
            <a:extLst>
              <a:ext uri="{FF2B5EF4-FFF2-40B4-BE49-F238E27FC236}">
                <a16:creationId xmlns:a16="http://schemas.microsoft.com/office/drawing/2014/main" id="{166EBC5E-B2E8-4065-AC86-8A2B63E3F446}"/>
              </a:ext>
            </a:extLst>
          </p:cNvPr>
          <p:cNvSpPr/>
          <p:nvPr/>
        </p:nvSpPr>
        <p:spPr>
          <a:xfrm>
            <a:off x="701779" y="2229450"/>
            <a:ext cx="10915232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hlinkClick r:id="rId3"/>
              </a:rPr>
              <a:t>https://github.com/enterprise</a:t>
            </a:r>
            <a:endParaRPr lang="de-DE" dirty="0"/>
          </a:p>
          <a:p>
            <a:r>
              <a:rPr lang="de-DE" dirty="0">
                <a:hlinkClick r:id="rId4"/>
              </a:rPr>
              <a:t>https://github.com/runatlantis/atlantis</a:t>
            </a:r>
            <a:endParaRPr lang="de-DE" dirty="0"/>
          </a:p>
          <a:p>
            <a:r>
              <a:rPr lang="de-DE" dirty="0">
                <a:hlinkClick r:id="rId5"/>
              </a:rPr>
              <a:t>https://www.terraform.io/</a:t>
            </a:r>
            <a:endParaRPr lang="de-DE" dirty="0"/>
          </a:p>
          <a:p>
            <a:r>
              <a:rPr lang="de-DE" dirty="0">
                <a:hlinkClick r:id="rId6"/>
              </a:rPr>
              <a:t>https://concourse-ci.org/</a:t>
            </a:r>
            <a:endParaRPr lang="de-DE" dirty="0"/>
          </a:p>
          <a:p>
            <a:endParaRPr lang="de-DE" dirty="0"/>
          </a:p>
          <a:p>
            <a:r>
              <a:rPr lang="de-DE" dirty="0">
                <a:hlinkClick r:id="rId7"/>
              </a:rPr>
              <a:t>https://www.bafin.de/SharedDocs/Veroeffentlichungen/DE/Rundschreiben/2017/rs_1709_marisk_ba.html</a:t>
            </a:r>
            <a:endParaRPr lang="de-DE" dirty="0"/>
          </a:p>
          <a:p>
            <a:r>
              <a:rPr lang="de-DE" dirty="0">
                <a:hlinkClick r:id="rId8"/>
              </a:rPr>
              <a:t>https://www.bafin.de/SharedDocs/Veroeffentlichungen/DE/Meldung/2017/meldung_171106_BAIT.html</a:t>
            </a:r>
            <a:endParaRPr lang="de-DE" dirty="0"/>
          </a:p>
          <a:p>
            <a:endParaRPr lang="de-DE" dirty="0"/>
          </a:p>
          <a:p>
            <a:r>
              <a:rPr lang="de-DE" dirty="0">
                <a:hlinkClick r:id="rId9"/>
              </a:rPr>
              <a:t>https://www.solarisbank.com</a:t>
            </a:r>
            <a:endParaRPr lang="de-DE" dirty="0"/>
          </a:p>
          <a:p>
            <a:r>
              <a:rPr lang="de-DE" dirty="0">
                <a:hlinkClick r:id="rId10"/>
              </a:rPr>
              <a:t>https://www.linkedin.com/in/denniswinterberlin/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02776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437F4D-B4F6-FD4B-8FFA-36E2C982800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6907" y="6531429"/>
            <a:ext cx="447908" cy="190046"/>
          </a:xfrm>
        </p:spPr>
        <p:txBody>
          <a:bodyPr/>
          <a:lstStyle/>
          <a:p>
            <a:fld id="{2456483D-79A7-2C43-8D75-3922047D67F6}" type="slidenum">
              <a:rPr lang="de-DE" smtClean="0"/>
              <a:t>6</a:t>
            </a:fld>
            <a:endParaRPr lang="de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8FCDA3-3A94-7B41-935F-C6E7FE197AD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49211" y="6531429"/>
            <a:ext cx="812323" cy="200932"/>
          </a:xfrm>
        </p:spPr>
        <p:txBody>
          <a:bodyPr/>
          <a:lstStyle/>
          <a:p>
            <a:fld id="{86825900-94BA-4100-AA58-EEE842A01E16}" type="datetime1">
              <a:rPr lang="de-DE" smtClean="0"/>
              <a:t>26.10.2019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83BE459-5BC7-494A-8177-F770A5C354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Compliance In Code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4F984D82-3EB6-8E46-8724-AB28F1BB352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624845" y="989606"/>
            <a:ext cx="10872062" cy="307777"/>
          </a:xfrm>
        </p:spPr>
        <p:txBody>
          <a:bodyPr anchor="t"/>
          <a:lstStyle/>
          <a:p>
            <a:r>
              <a:rPr lang="de-DE" sz="1400" dirty="0"/>
              <a:t>Moderne Produktentwicklung im regulierten Umfeld</a:t>
            </a:r>
          </a:p>
        </p:txBody>
      </p:sp>
      <p:sp>
        <p:nvSpPr>
          <p:cNvPr id="40" name="Freeform 198">
            <a:extLst>
              <a:ext uri="{FF2B5EF4-FFF2-40B4-BE49-F238E27FC236}">
                <a16:creationId xmlns:a16="http://schemas.microsoft.com/office/drawing/2014/main" id="{1D3316E7-B7FE-4DD0-AC9B-07CA93B49481}"/>
              </a:ext>
            </a:extLst>
          </p:cNvPr>
          <p:cNvSpPr/>
          <p:nvPr/>
        </p:nvSpPr>
        <p:spPr>
          <a:xfrm>
            <a:off x="2308384" y="4666747"/>
            <a:ext cx="9883616" cy="466994"/>
          </a:xfrm>
          <a:custGeom>
            <a:avLst/>
            <a:gdLst>
              <a:gd name="connsiteX0" fmla="*/ 933026 w 9883616"/>
              <a:gd name="connsiteY0" fmla="*/ 0 h 466994"/>
              <a:gd name="connsiteX1" fmla="*/ 9883616 w 9883616"/>
              <a:gd name="connsiteY1" fmla="*/ 0 h 466994"/>
              <a:gd name="connsiteX2" fmla="*/ 9883616 w 9883616"/>
              <a:gd name="connsiteY2" fmla="*/ 466994 h 466994"/>
              <a:gd name="connsiteX3" fmla="*/ 0 w 9883616"/>
              <a:gd name="connsiteY3" fmla="*/ 466994 h 466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883616" h="466994">
                <a:moveTo>
                  <a:pt x="933026" y="0"/>
                </a:moveTo>
                <a:lnTo>
                  <a:pt x="9883616" y="0"/>
                </a:lnTo>
                <a:lnTo>
                  <a:pt x="9883616" y="466994"/>
                </a:lnTo>
                <a:lnTo>
                  <a:pt x="0" y="466994"/>
                </a:lnTo>
                <a:close/>
              </a:path>
            </a:pathLst>
          </a:custGeom>
          <a:solidFill>
            <a:srgbClr val="FECA3E">
              <a:alpha val="7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1" name="Picture 23">
            <a:extLst>
              <a:ext uri="{FF2B5EF4-FFF2-40B4-BE49-F238E27FC236}">
                <a16:creationId xmlns:a16="http://schemas.microsoft.com/office/drawing/2014/main" id="{8D8A488E-9783-4F4D-8759-2E2885BA5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 flipV="1">
            <a:off x="1382969" y="4176091"/>
            <a:ext cx="765220" cy="776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2" name="Group 200">
            <a:extLst>
              <a:ext uri="{FF2B5EF4-FFF2-40B4-BE49-F238E27FC236}">
                <a16:creationId xmlns:a16="http://schemas.microsoft.com/office/drawing/2014/main" id="{8A07CF2F-EAFF-4CC0-88E1-C742A486D608}"/>
              </a:ext>
            </a:extLst>
          </p:cNvPr>
          <p:cNvGrpSpPr/>
          <p:nvPr/>
        </p:nvGrpSpPr>
        <p:grpSpPr>
          <a:xfrm>
            <a:off x="8644420" y="4205069"/>
            <a:ext cx="1358631" cy="738829"/>
            <a:chOff x="8638283" y="4218248"/>
            <a:chExt cx="1358631" cy="738829"/>
          </a:xfrm>
        </p:grpSpPr>
        <p:sp>
          <p:nvSpPr>
            <p:cNvPr id="43" name="Rounded Rectangle 264">
              <a:extLst>
                <a:ext uri="{FF2B5EF4-FFF2-40B4-BE49-F238E27FC236}">
                  <a16:creationId xmlns:a16="http://schemas.microsoft.com/office/drawing/2014/main" id="{DB79CB7B-62E5-4FD7-82CF-69565CB5ABB8}"/>
                </a:ext>
              </a:extLst>
            </p:cNvPr>
            <p:cNvSpPr/>
            <p:nvPr/>
          </p:nvSpPr>
          <p:spPr>
            <a:xfrm>
              <a:off x="8638283" y="4218248"/>
              <a:ext cx="1358631" cy="738829"/>
            </a:xfrm>
            <a:prstGeom prst="roundRect">
              <a:avLst>
                <a:gd name="adj" fmla="val 7104"/>
              </a:avLst>
            </a:prstGeom>
            <a:gradFill>
              <a:gsLst>
                <a:gs pos="0">
                  <a:schemeClr val="tx1">
                    <a:lumMod val="90000"/>
                    <a:lumOff val="1000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0" rIns="0" anchor="ctr"/>
            <a:lstStyle/>
            <a:p>
              <a:pPr>
                <a:defRPr/>
              </a:pPr>
              <a:r>
                <a:rPr lang="en-US" sz="1200" dirty="0">
                  <a:solidFill>
                    <a:schemeClr val="accent2"/>
                  </a:solidFill>
                </a:rPr>
                <a:t>Lending</a:t>
              </a:r>
            </a:p>
          </p:txBody>
        </p:sp>
        <p:pic>
          <p:nvPicPr>
            <p:cNvPr id="44" name="Picture 265">
              <a:extLst>
                <a:ext uri="{FF2B5EF4-FFF2-40B4-BE49-F238E27FC236}">
                  <a16:creationId xmlns:a16="http://schemas.microsoft.com/office/drawing/2014/main" id="{3F89B991-6F42-4737-8AFF-3AC4EBA06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63264" y="4454380"/>
              <a:ext cx="343352" cy="255518"/>
            </a:xfrm>
            <a:prstGeom prst="rect">
              <a:avLst/>
            </a:prstGeom>
          </p:spPr>
        </p:pic>
      </p:grpSp>
      <p:grpSp>
        <p:nvGrpSpPr>
          <p:cNvPr id="45" name="Group 201">
            <a:extLst>
              <a:ext uri="{FF2B5EF4-FFF2-40B4-BE49-F238E27FC236}">
                <a16:creationId xmlns:a16="http://schemas.microsoft.com/office/drawing/2014/main" id="{2F687844-D87E-436F-9AA2-161864DC755E}"/>
              </a:ext>
            </a:extLst>
          </p:cNvPr>
          <p:cNvGrpSpPr/>
          <p:nvPr/>
        </p:nvGrpSpPr>
        <p:grpSpPr>
          <a:xfrm>
            <a:off x="5791010" y="4205069"/>
            <a:ext cx="1358631" cy="738829"/>
            <a:chOff x="5784873" y="4218248"/>
            <a:chExt cx="1358631" cy="738829"/>
          </a:xfrm>
        </p:grpSpPr>
        <p:sp>
          <p:nvSpPr>
            <p:cNvPr id="46" name="Rounded Rectangle 262">
              <a:extLst>
                <a:ext uri="{FF2B5EF4-FFF2-40B4-BE49-F238E27FC236}">
                  <a16:creationId xmlns:a16="http://schemas.microsoft.com/office/drawing/2014/main" id="{2A1AF442-49C6-4D15-9DD7-E1A4D2BBBEF2}"/>
                </a:ext>
              </a:extLst>
            </p:cNvPr>
            <p:cNvSpPr/>
            <p:nvPr/>
          </p:nvSpPr>
          <p:spPr>
            <a:xfrm>
              <a:off x="5784873" y="4218248"/>
              <a:ext cx="1358631" cy="738829"/>
            </a:xfrm>
            <a:prstGeom prst="roundRect">
              <a:avLst>
                <a:gd name="adj" fmla="val 7104"/>
              </a:avLst>
            </a:prstGeom>
            <a:gradFill>
              <a:gsLst>
                <a:gs pos="0">
                  <a:schemeClr val="tx1">
                    <a:lumMod val="90000"/>
                    <a:lumOff val="1000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0" rIns="0" anchor="ctr"/>
            <a:lstStyle/>
            <a:p>
              <a:pPr>
                <a:defRPr/>
              </a:pPr>
              <a:r>
                <a:rPr lang="en-US" sz="1200" dirty="0">
                  <a:solidFill>
                    <a:schemeClr val="accent2"/>
                  </a:solidFill>
                </a:rPr>
                <a:t>Cards</a:t>
              </a:r>
              <a:endParaRPr lang="en-US" sz="1200" dirty="0">
                <a:solidFill>
                  <a:schemeClr val="accent2"/>
                </a:solidFill>
                <a:latin typeface="+mj-lt"/>
              </a:endParaRPr>
            </a:p>
          </p:txBody>
        </p:sp>
        <p:pic>
          <p:nvPicPr>
            <p:cNvPr id="47" name="Picture 263">
              <a:extLst>
                <a:ext uri="{FF2B5EF4-FFF2-40B4-BE49-F238E27FC236}">
                  <a16:creationId xmlns:a16="http://schemas.microsoft.com/office/drawing/2014/main" id="{96870902-3B84-45B5-8973-B04EE54A6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57679" y="4465985"/>
              <a:ext cx="316784" cy="232308"/>
            </a:xfrm>
            <a:prstGeom prst="rect">
              <a:avLst/>
            </a:prstGeom>
          </p:spPr>
        </p:pic>
      </p:grpSp>
      <p:grpSp>
        <p:nvGrpSpPr>
          <p:cNvPr id="48" name="Group 202">
            <a:extLst>
              <a:ext uri="{FF2B5EF4-FFF2-40B4-BE49-F238E27FC236}">
                <a16:creationId xmlns:a16="http://schemas.microsoft.com/office/drawing/2014/main" id="{67CD0AE2-6254-4928-9156-6F106626A6E3}"/>
              </a:ext>
            </a:extLst>
          </p:cNvPr>
          <p:cNvGrpSpPr/>
          <p:nvPr/>
        </p:nvGrpSpPr>
        <p:grpSpPr>
          <a:xfrm>
            <a:off x="10066082" y="4205069"/>
            <a:ext cx="1358631" cy="738829"/>
            <a:chOff x="10053808" y="4205070"/>
            <a:chExt cx="1358631" cy="738829"/>
          </a:xfrm>
        </p:grpSpPr>
        <p:sp>
          <p:nvSpPr>
            <p:cNvPr id="49" name="Rounded Rectangle 260">
              <a:extLst>
                <a:ext uri="{FF2B5EF4-FFF2-40B4-BE49-F238E27FC236}">
                  <a16:creationId xmlns:a16="http://schemas.microsoft.com/office/drawing/2014/main" id="{0C865DC6-D362-452C-9700-79614BF950C7}"/>
                </a:ext>
              </a:extLst>
            </p:cNvPr>
            <p:cNvSpPr/>
            <p:nvPr/>
          </p:nvSpPr>
          <p:spPr>
            <a:xfrm>
              <a:off x="10053808" y="4205070"/>
              <a:ext cx="1358631" cy="738829"/>
            </a:xfrm>
            <a:prstGeom prst="roundRect">
              <a:avLst>
                <a:gd name="adj" fmla="val 7104"/>
              </a:avLst>
            </a:prstGeom>
            <a:gradFill>
              <a:gsLst>
                <a:gs pos="0">
                  <a:schemeClr val="tx1">
                    <a:lumMod val="90000"/>
                    <a:lumOff val="1000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0" rIns="0" anchor="ctr"/>
            <a:lstStyle/>
            <a:p>
              <a:pPr>
                <a:defRPr/>
              </a:pPr>
              <a:r>
                <a:rPr lang="en-US" sz="1200" dirty="0">
                  <a:solidFill>
                    <a:schemeClr val="accent2"/>
                  </a:solidFill>
                </a:rPr>
                <a:t>Blockchain</a:t>
              </a:r>
            </a:p>
            <a:p>
              <a:pPr>
                <a:defRPr/>
              </a:pPr>
              <a:r>
                <a:rPr lang="en-US" sz="1200" dirty="0">
                  <a:solidFill>
                    <a:schemeClr val="accent2"/>
                  </a:solidFill>
                </a:rPr>
                <a:t>Factory</a:t>
              </a:r>
            </a:p>
          </p:txBody>
        </p:sp>
        <p:pic>
          <p:nvPicPr>
            <p:cNvPr id="50" name="Picture 261">
              <a:extLst>
                <a:ext uri="{FF2B5EF4-FFF2-40B4-BE49-F238E27FC236}">
                  <a16:creationId xmlns:a16="http://schemas.microsoft.com/office/drawing/2014/main" id="{307490B8-8A53-4A61-8707-6EBB8F822D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71934" y="4401657"/>
              <a:ext cx="197609" cy="369443"/>
            </a:xfrm>
            <a:prstGeom prst="rect">
              <a:avLst/>
            </a:prstGeom>
          </p:spPr>
        </p:pic>
      </p:grpSp>
      <p:grpSp>
        <p:nvGrpSpPr>
          <p:cNvPr id="51" name="Group 203">
            <a:extLst>
              <a:ext uri="{FF2B5EF4-FFF2-40B4-BE49-F238E27FC236}">
                <a16:creationId xmlns:a16="http://schemas.microsoft.com/office/drawing/2014/main" id="{5C1548EB-B912-4AF1-8E6A-9C96F50237B0}"/>
              </a:ext>
            </a:extLst>
          </p:cNvPr>
          <p:cNvGrpSpPr/>
          <p:nvPr/>
        </p:nvGrpSpPr>
        <p:grpSpPr>
          <a:xfrm>
            <a:off x="7223280" y="4205069"/>
            <a:ext cx="1358631" cy="738829"/>
            <a:chOff x="7217143" y="4218248"/>
            <a:chExt cx="1358631" cy="738829"/>
          </a:xfrm>
        </p:grpSpPr>
        <p:sp>
          <p:nvSpPr>
            <p:cNvPr id="52" name="Rounded Rectangle 258">
              <a:extLst>
                <a:ext uri="{FF2B5EF4-FFF2-40B4-BE49-F238E27FC236}">
                  <a16:creationId xmlns:a16="http://schemas.microsoft.com/office/drawing/2014/main" id="{8DABAE67-B0B7-4CF2-8278-81F68A1EDCDB}"/>
                </a:ext>
              </a:extLst>
            </p:cNvPr>
            <p:cNvSpPr/>
            <p:nvPr/>
          </p:nvSpPr>
          <p:spPr>
            <a:xfrm>
              <a:off x="7217143" y="4218248"/>
              <a:ext cx="1358631" cy="738829"/>
            </a:xfrm>
            <a:prstGeom prst="roundRect">
              <a:avLst>
                <a:gd name="adj" fmla="val 7104"/>
              </a:avLst>
            </a:prstGeom>
            <a:gradFill>
              <a:gsLst>
                <a:gs pos="0">
                  <a:schemeClr val="tx1">
                    <a:lumMod val="90000"/>
                    <a:lumOff val="1000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0" rIns="0" anchor="ctr"/>
            <a:lstStyle/>
            <a:p>
              <a:pPr>
                <a:defRPr/>
              </a:pPr>
              <a:r>
                <a:rPr lang="en-US" sz="1200" dirty="0">
                  <a:solidFill>
                    <a:schemeClr val="accent2"/>
                  </a:solidFill>
                </a:rPr>
                <a:t>Payments</a:t>
              </a:r>
            </a:p>
          </p:txBody>
        </p:sp>
        <p:pic>
          <p:nvPicPr>
            <p:cNvPr id="53" name="Picture 259">
              <a:extLst>
                <a:ext uri="{FF2B5EF4-FFF2-40B4-BE49-F238E27FC236}">
                  <a16:creationId xmlns:a16="http://schemas.microsoft.com/office/drawing/2014/main" id="{96B38BB8-1A0D-40ED-B6C9-1EE73BC502E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32467" y="4393178"/>
              <a:ext cx="386920" cy="377922"/>
            </a:xfrm>
            <a:prstGeom prst="rect">
              <a:avLst/>
            </a:prstGeom>
          </p:spPr>
        </p:pic>
      </p:grpSp>
      <p:sp>
        <p:nvSpPr>
          <p:cNvPr id="54" name="Freeform 204">
            <a:extLst>
              <a:ext uri="{FF2B5EF4-FFF2-40B4-BE49-F238E27FC236}">
                <a16:creationId xmlns:a16="http://schemas.microsoft.com/office/drawing/2014/main" id="{BAA64C90-E16E-4A5E-AF69-49EA2BA505B1}"/>
              </a:ext>
            </a:extLst>
          </p:cNvPr>
          <p:cNvSpPr/>
          <p:nvPr/>
        </p:nvSpPr>
        <p:spPr>
          <a:xfrm>
            <a:off x="2293268" y="3022443"/>
            <a:ext cx="9898733" cy="466994"/>
          </a:xfrm>
          <a:custGeom>
            <a:avLst/>
            <a:gdLst>
              <a:gd name="connsiteX0" fmla="*/ 933026 w 9898733"/>
              <a:gd name="connsiteY0" fmla="*/ 0 h 466994"/>
              <a:gd name="connsiteX1" fmla="*/ 9898733 w 9898733"/>
              <a:gd name="connsiteY1" fmla="*/ 0 h 466994"/>
              <a:gd name="connsiteX2" fmla="*/ 9898733 w 9898733"/>
              <a:gd name="connsiteY2" fmla="*/ 466994 h 466994"/>
              <a:gd name="connsiteX3" fmla="*/ 0 w 9898733"/>
              <a:gd name="connsiteY3" fmla="*/ 466994 h 466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898733" h="466994">
                <a:moveTo>
                  <a:pt x="933026" y="0"/>
                </a:moveTo>
                <a:lnTo>
                  <a:pt x="9898733" y="0"/>
                </a:lnTo>
                <a:lnTo>
                  <a:pt x="9898733" y="466994"/>
                </a:lnTo>
                <a:lnTo>
                  <a:pt x="0" y="466994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  <a:alpha val="4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5" name="Graphic 13">
            <a:extLst>
              <a:ext uri="{FF2B5EF4-FFF2-40B4-BE49-F238E27FC236}">
                <a16:creationId xmlns:a16="http://schemas.microsoft.com/office/drawing/2014/main" id="{4574A65A-3CB6-4567-8E44-2A70ACE44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46481" y="2452285"/>
            <a:ext cx="836943" cy="836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Graphic 68">
            <a:extLst>
              <a:ext uri="{FF2B5EF4-FFF2-40B4-BE49-F238E27FC236}">
                <a16:creationId xmlns:a16="http://schemas.microsoft.com/office/drawing/2014/main" id="{149E9866-0A49-4F1D-ADDA-1A3C3BED0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86499" y="2505046"/>
            <a:ext cx="778395" cy="778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Graphic 14">
            <a:extLst>
              <a:ext uri="{FF2B5EF4-FFF2-40B4-BE49-F238E27FC236}">
                <a16:creationId xmlns:a16="http://schemas.microsoft.com/office/drawing/2014/main" id="{8C591BFF-8A16-4197-AD48-102395D99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90074" y="2438577"/>
            <a:ext cx="892693" cy="892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Graphic 12">
            <a:extLst>
              <a:ext uri="{FF2B5EF4-FFF2-40B4-BE49-F238E27FC236}">
                <a16:creationId xmlns:a16="http://schemas.microsoft.com/office/drawing/2014/main" id="{1105D57F-71F6-400A-8CE0-6BE99E93C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01885" y="2533706"/>
            <a:ext cx="765046" cy="765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Rectangle 209">
            <a:extLst>
              <a:ext uri="{FF2B5EF4-FFF2-40B4-BE49-F238E27FC236}">
                <a16:creationId xmlns:a16="http://schemas.microsoft.com/office/drawing/2014/main" id="{8BE9038B-0AC0-40A4-8642-2F91F3827470}"/>
              </a:ext>
            </a:extLst>
          </p:cNvPr>
          <p:cNvSpPr/>
          <p:nvPr/>
        </p:nvSpPr>
        <p:spPr>
          <a:xfrm>
            <a:off x="1071023" y="3063650"/>
            <a:ext cx="138463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100" dirty="0">
                <a:solidFill>
                  <a:schemeClr val="accent6"/>
                </a:solidFill>
                <a:latin typeface="Sailec" pitchFamily="2" charset="77"/>
              </a:rPr>
              <a:t>Our partners</a:t>
            </a:r>
          </a:p>
        </p:txBody>
      </p:sp>
      <p:sp>
        <p:nvSpPr>
          <p:cNvPr id="60" name="Freeform 210">
            <a:extLst>
              <a:ext uri="{FF2B5EF4-FFF2-40B4-BE49-F238E27FC236}">
                <a16:creationId xmlns:a16="http://schemas.microsoft.com/office/drawing/2014/main" id="{B26FA575-1E25-4D82-8F49-B9B9A7376C96}"/>
              </a:ext>
            </a:extLst>
          </p:cNvPr>
          <p:cNvSpPr/>
          <p:nvPr/>
        </p:nvSpPr>
        <p:spPr>
          <a:xfrm>
            <a:off x="2334765" y="1927074"/>
            <a:ext cx="9857235" cy="466994"/>
          </a:xfrm>
          <a:custGeom>
            <a:avLst/>
            <a:gdLst>
              <a:gd name="connsiteX0" fmla="*/ 933026 w 9857235"/>
              <a:gd name="connsiteY0" fmla="*/ 0 h 466994"/>
              <a:gd name="connsiteX1" fmla="*/ 9857235 w 9857235"/>
              <a:gd name="connsiteY1" fmla="*/ 0 h 466994"/>
              <a:gd name="connsiteX2" fmla="*/ 9857235 w 9857235"/>
              <a:gd name="connsiteY2" fmla="*/ 466994 h 466994"/>
              <a:gd name="connsiteX3" fmla="*/ 0 w 9857235"/>
              <a:gd name="connsiteY3" fmla="*/ 466994 h 466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857235" h="466994">
                <a:moveTo>
                  <a:pt x="933026" y="0"/>
                </a:moveTo>
                <a:lnTo>
                  <a:pt x="9857235" y="0"/>
                </a:lnTo>
                <a:lnTo>
                  <a:pt x="9857235" y="466994"/>
                </a:lnTo>
                <a:lnTo>
                  <a:pt x="0" y="466994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1" name="Graphic 178">
            <a:extLst>
              <a:ext uri="{FF2B5EF4-FFF2-40B4-BE49-F238E27FC236}">
                <a16:creationId xmlns:a16="http://schemas.microsoft.com/office/drawing/2014/main" id="{24EF5647-0DF1-43DE-BB78-02D2DD4A9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2764" y="1752925"/>
            <a:ext cx="419025" cy="41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Graphic 154">
            <a:extLst>
              <a:ext uri="{FF2B5EF4-FFF2-40B4-BE49-F238E27FC236}">
                <a16:creationId xmlns:a16="http://schemas.microsoft.com/office/drawing/2014/main" id="{88FE3617-5FDD-4EA5-86CC-0FBE160DA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9823" y="1744079"/>
            <a:ext cx="426366" cy="426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Graphic 154">
            <a:extLst>
              <a:ext uri="{FF2B5EF4-FFF2-40B4-BE49-F238E27FC236}">
                <a16:creationId xmlns:a16="http://schemas.microsoft.com/office/drawing/2014/main" id="{3763E9D4-7F4B-4353-9C57-9F2972839C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4101" y="1744079"/>
            <a:ext cx="426366" cy="426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Graphic 178">
            <a:extLst>
              <a:ext uri="{FF2B5EF4-FFF2-40B4-BE49-F238E27FC236}">
                <a16:creationId xmlns:a16="http://schemas.microsoft.com/office/drawing/2014/main" id="{73284366-1518-451F-871A-64307BAAB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04427" y="1752925"/>
            <a:ext cx="419025" cy="41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Graphic 154">
            <a:extLst>
              <a:ext uri="{FF2B5EF4-FFF2-40B4-BE49-F238E27FC236}">
                <a16:creationId xmlns:a16="http://schemas.microsoft.com/office/drawing/2014/main" id="{38E4BB05-76B2-4A89-A586-F9E55BC09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2781" y="1744079"/>
            <a:ext cx="426366" cy="426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Graphic 154">
            <a:extLst>
              <a:ext uri="{FF2B5EF4-FFF2-40B4-BE49-F238E27FC236}">
                <a16:creationId xmlns:a16="http://schemas.microsoft.com/office/drawing/2014/main" id="{B8DD1AE4-D4AA-462B-BA01-63A70BB6B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11858" y="1744079"/>
            <a:ext cx="426366" cy="426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Graphic 154">
            <a:extLst>
              <a:ext uri="{FF2B5EF4-FFF2-40B4-BE49-F238E27FC236}">
                <a16:creationId xmlns:a16="http://schemas.microsoft.com/office/drawing/2014/main" id="{B5799F87-62A9-4C1A-B7BA-FE92EDC33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75301" y="1744079"/>
            <a:ext cx="426366" cy="426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Graphic 154">
            <a:extLst>
              <a:ext uri="{FF2B5EF4-FFF2-40B4-BE49-F238E27FC236}">
                <a16:creationId xmlns:a16="http://schemas.microsoft.com/office/drawing/2014/main" id="{6E36AD1D-E17B-4C15-8D05-AACB030CA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79457" y="1744079"/>
            <a:ext cx="426366" cy="426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" name="Rectangle 219">
            <a:extLst>
              <a:ext uri="{FF2B5EF4-FFF2-40B4-BE49-F238E27FC236}">
                <a16:creationId xmlns:a16="http://schemas.microsoft.com/office/drawing/2014/main" id="{BB9F5925-2E28-4E37-8091-8510560FAF72}"/>
              </a:ext>
            </a:extLst>
          </p:cNvPr>
          <p:cNvSpPr/>
          <p:nvPr/>
        </p:nvSpPr>
        <p:spPr>
          <a:xfrm>
            <a:off x="835945" y="1906541"/>
            <a:ext cx="184273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100" dirty="0">
                <a:solidFill>
                  <a:schemeClr val="accent1"/>
                </a:solidFill>
                <a:latin typeface="+mj-lt"/>
              </a:rPr>
              <a:t>End-customers &amp; Businesses</a:t>
            </a:r>
          </a:p>
        </p:txBody>
      </p:sp>
      <p:sp>
        <p:nvSpPr>
          <p:cNvPr id="70" name="Freeform 220">
            <a:extLst>
              <a:ext uri="{FF2B5EF4-FFF2-40B4-BE49-F238E27FC236}">
                <a16:creationId xmlns:a16="http://schemas.microsoft.com/office/drawing/2014/main" id="{506467F5-A6BF-45AB-B3FD-217579322060}"/>
              </a:ext>
            </a:extLst>
          </p:cNvPr>
          <p:cNvSpPr/>
          <p:nvPr/>
        </p:nvSpPr>
        <p:spPr>
          <a:xfrm>
            <a:off x="2308384" y="5780063"/>
            <a:ext cx="9883616" cy="466994"/>
          </a:xfrm>
          <a:custGeom>
            <a:avLst/>
            <a:gdLst>
              <a:gd name="connsiteX0" fmla="*/ 933026 w 9883616"/>
              <a:gd name="connsiteY0" fmla="*/ 0 h 466994"/>
              <a:gd name="connsiteX1" fmla="*/ 9883616 w 9883616"/>
              <a:gd name="connsiteY1" fmla="*/ 0 h 466994"/>
              <a:gd name="connsiteX2" fmla="*/ 9883616 w 9883616"/>
              <a:gd name="connsiteY2" fmla="*/ 466994 h 466994"/>
              <a:gd name="connsiteX3" fmla="*/ 0 w 9883616"/>
              <a:gd name="connsiteY3" fmla="*/ 466994 h 466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883616" h="466994">
                <a:moveTo>
                  <a:pt x="933026" y="0"/>
                </a:moveTo>
                <a:lnTo>
                  <a:pt x="9883616" y="0"/>
                </a:lnTo>
                <a:lnTo>
                  <a:pt x="9883616" y="466994"/>
                </a:lnTo>
                <a:lnTo>
                  <a:pt x="0" y="466994"/>
                </a:lnTo>
                <a:close/>
              </a:path>
            </a:pathLst>
          </a:custGeom>
          <a:solidFill>
            <a:srgbClr val="F1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71" name="Straight Connector 71">
            <a:extLst>
              <a:ext uri="{FF2B5EF4-FFF2-40B4-BE49-F238E27FC236}">
                <a16:creationId xmlns:a16="http://schemas.microsoft.com/office/drawing/2014/main" id="{44BAA8C2-C468-4130-AE91-B4ACB599CB2F}"/>
              </a:ext>
            </a:extLst>
          </p:cNvPr>
          <p:cNvCxnSpPr/>
          <p:nvPr/>
        </p:nvCxnSpPr>
        <p:spPr>
          <a:xfrm>
            <a:off x="1558317" y="5453306"/>
            <a:ext cx="10595293" cy="8865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ounded Rectangle 54">
            <a:extLst>
              <a:ext uri="{FF2B5EF4-FFF2-40B4-BE49-F238E27FC236}">
                <a16:creationId xmlns:a16="http://schemas.microsoft.com/office/drawing/2014/main" id="{AEA24F1D-B9AB-4119-BC77-87FE1FF4E584}"/>
              </a:ext>
            </a:extLst>
          </p:cNvPr>
          <p:cNvSpPr/>
          <p:nvPr/>
        </p:nvSpPr>
        <p:spPr>
          <a:xfrm>
            <a:off x="3701645" y="5752077"/>
            <a:ext cx="1288951" cy="27519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chemeClr val="bg2">
                    <a:lumMod val="50000"/>
                  </a:schemeClr>
                </a:solidFill>
              </a:rPr>
              <a:t>Cards processing</a:t>
            </a:r>
          </a:p>
        </p:txBody>
      </p:sp>
      <p:sp>
        <p:nvSpPr>
          <p:cNvPr id="73" name="Rounded Rectangle 66">
            <a:extLst>
              <a:ext uri="{FF2B5EF4-FFF2-40B4-BE49-F238E27FC236}">
                <a16:creationId xmlns:a16="http://schemas.microsoft.com/office/drawing/2014/main" id="{6E830B53-86DA-47A2-9C9B-2353DC670D3A}"/>
              </a:ext>
            </a:extLst>
          </p:cNvPr>
          <p:cNvSpPr/>
          <p:nvPr/>
        </p:nvSpPr>
        <p:spPr>
          <a:xfrm>
            <a:off x="5062421" y="5752077"/>
            <a:ext cx="842381" cy="27519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chemeClr val="bg2">
                    <a:lumMod val="50000"/>
                  </a:schemeClr>
                </a:solidFill>
              </a:rPr>
              <a:t>XS2A</a:t>
            </a:r>
          </a:p>
        </p:txBody>
      </p:sp>
      <p:sp>
        <p:nvSpPr>
          <p:cNvPr id="74" name="Rounded Rectangle 68">
            <a:extLst>
              <a:ext uri="{FF2B5EF4-FFF2-40B4-BE49-F238E27FC236}">
                <a16:creationId xmlns:a16="http://schemas.microsoft.com/office/drawing/2014/main" id="{F9BFC323-5D44-4CF6-9D4B-D2B0BE835FF1}"/>
              </a:ext>
            </a:extLst>
          </p:cNvPr>
          <p:cNvSpPr/>
          <p:nvPr/>
        </p:nvSpPr>
        <p:spPr>
          <a:xfrm>
            <a:off x="5976627" y="5752077"/>
            <a:ext cx="1297441" cy="27519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chemeClr val="bg2">
                    <a:lumMod val="50000"/>
                  </a:schemeClr>
                </a:solidFill>
              </a:rPr>
              <a:t>E-signature</a:t>
            </a:r>
          </a:p>
        </p:txBody>
      </p:sp>
      <p:sp>
        <p:nvSpPr>
          <p:cNvPr id="75" name="Rectangle 80">
            <a:extLst>
              <a:ext uri="{FF2B5EF4-FFF2-40B4-BE49-F238E27FC236}">
                <a16:creationId xmlns:a16="http://schemas.microsoft.com/office/drawing/2014/main" id="{1A2E5748-37DB-4362-8E9B-EAAF8BBB4E8E}"/>
              </a:ext>
            </a:extLst>
          </p:cNvPr>
          <p:cNvSpPr/>
          <p:nvPr/>
        </p:nvSpPr>
        <p:spPr>
          <a:xfrm>
            <a:off x="365670" y="5339757"/>
            <a:ext cx="629254" cy="277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APIs</a:t>
            </a:r>
          </a:p>
        </p:txBody>
      </p:sp>
      <p:sp>
        <p:nvSpPr>
          <p:cNvPr id="76" name="Rectangle 88">
            <a:extLst>
              <a:ext uri="{FF2B5EF4-FFF2-40B4-BE49-F238E27FC236}">
                <a16:creationId xmlns:a16="http://schemas.microsoft.com/office/drawing/2014/main" id="{510482A5-1B0A-4023-94AF-14254A0C3E7A}"/>
              </a:ext>
            </a:extLst>
          </p:cNvPr>
          <p:cNvSpPr/>
          <p:nvPr/>
        </p:nvSpPr>
        <p:spPr>
          <a:xfrm>
            <a:off x="910845" y="5715568"/>
            <a:ext cx="170499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Sailec" pitchFamily="2" charset="77"/>
              </a:rPr>
              <a:t>3</a:t>
            </a:r>
            <a:r>
              <a:rPr lang="en-US" sz="1100" baseline="30000" dirty="0">
                <a:solidFill>
                  <a:schemeClr val="bg2">
                    <a:lumMod val="50000"/>
                  </a:schemeClr>
                </a:solidFill>
                <a:latin typeface="Sailec" pitchFamily="2" charset="77"/>
              </a:rPr>
              <a:t>rd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Sailec" pitchFamily="2" charset="77"/>
              </a:rPr>
              <a:t> party service providers</a:t>
            </a:r>
          </a:p>
        </p:txBody>
      </p:sp>
      <p:sp>
        <p:nvSpPr>
          <p:cNvPr id="77" name="Rounded Rectangle 91">
            <a:extLst>
              <a:ext uri="{FF2B5EF4-FFF2-40B4-BE49-F238E27FC236}">
                <a16:creationId xmlns:a16="http://schemas.microsoft.com/office/drawing/2014/main" id="{D87BCF77-BE77-4EDA-B706-5BE09A949F44}"/>
              </a:ext>
            </a:extLst>
          </p:cNvPr>
          <p:cNvSpPr/>
          <p:nvPr/>
        </p:nvSpPr>
        <p:spPr>
          <a:xfrm>
            <a:off x="7345893" y="5752077"/>
            <a:ext cx="1109269" cy="27519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chemeClr val="bg2">
                    <a:lumMod val="50000"/>
                  </a:schemeClr>
                </a:solidFill>
              </a:rPr>
              <a:t>KYC</a:t>
            </a:r>
          </a:p>
        </p:txBody>
      </p:sp>
      <p:sp>
        <p:nvSpPr>
          <p:cNvPr id="78" name="Rounded Rectangle 107">
            <a:extLst>
              <a:ext uri="{FF2B5EF4-FFF2-40B4-BE49-F238E27FC236}">
                <a16:creationId xmlns:a16="http://schemas.microsoft.com/office/drawing/2014/main" id="{775046AC-7AD4-4B8A-88AD-1A626CDF1D2B}"/>
              </a:ext>
            </a:extLst>
          </p:cNvPr>
          <p:cNvSpPr/>
          <p:nvPr/>
        </p:nvSpPr>
        <p:spPr>
          <a:xfrm>
            <a:off x="9708079" y="5752077"/>
            <a:ext cx="1109269" cy="27519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chemeClr val="bg2">
                    <a:lumMod val="50000"/>
                  </a:schemeClr>
                </a:solidFill>
              </a:rPr>
              <a:t>&amp; more</a:t>
            </a:r>
          </a:p>
        </p:txBody>
      </p:sp>
      <p:sp>
        <p:nvSpPr>
          <p:cNvPr id="79" name="Rounded Rectangle 108">
            <a:extLst>
              <a:ext uri="{FF2B5EF4-FFF2-40B4-BE49-F238E27FC236}">
                <a16:creationId xmlns:a16="http://schemas.microsoft.com/office/drawing/2014/main" id="{BBAD994A-1843-4C81-B69F-D792A63E35D5}"/>
              </a:ext>
            </a:extLst>
          </p:cNvPr>
          <p:cNvSpPr/>
          <p:nvPr/>
        </p:nvSpPr>
        <p:spPr>
          <a:xfrm>
            <a:off x="8526987" y="5752077"/>
            <a:ext cx="1109269" cy="27519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chemeClr val="bg2">
                    <a:lumMod val="50000"/>
                  </a:schemeClr>
                </a:solidFill>
              </a:rPr>
              <a:t>Scoring</a:t>
            </a:r>
          </a:p>
        </p:txBody>
      </p:sp>
      <p:grpSp>
        <p:nvGrpSpPr>
          <p:cNvPr id="80" name="Group 230">
            <a:extLst>
              <a:ext uri="{FF2B5EF4-FFF2-40B4-BE49-F238E27FC236}">
                <a16:creationId xmlns:a16="http://schemas.microsoft.com/office/drawing/2014/main" id="{0B2832B9-B9DE-420C-B0EC-CD5ABD3CA8AC}"/>
              </a:ext>
            </a:extLst>
          </p:cNvPr>
          <p:cNvGrpSpPr/>
          <p:nvPr/>
        </p:nvGrpSpPr>
        <p:grpSpPr>
          <a:xfrm>
            <a:off x="3280824" y="2610504"/>
            <a:ext cx="8476458" cy="226776"/>
            <a:chOff x="3306947" y="2556513"/>
            <a:chExt cx="8476458" cy="226776"/>
          </a:xfrm>
        </p:grpSpPr>
        <p:cxnSp>
          <p:nvCxnSpPr>
            <p:cNvPr id="81" name="Straight Arrow Connector 253">
              <a:extLst>
                <a:ext uri="{FF2B5EF4-FFF2-40B4-BE49-F238E27FC236}">
                  <a16:creationId xmlns:a16="http://schemas.microsoft.com/office/drawing/2014/main" id="{5AADD256-B970-4051-9267-C85AB6456DA8}"/>
                </a:ext>
              </a:extLst>
            </p:cNvPr>
            <p:cNvCxnSpPr/>
            <p:nvPr/>
          </p:nvCxnSpPr>
          <p:spPr>
            <a:xfrm flipV="1">
              <a:off x="3306947" y="2556513"/>
              <a:ext cx="0" cy="226776"/>
            </a:xfrm>
            <a:prstGeom prst="straightConnector1">
              <a:avLst/>
            </a:prstGeom>
            <a:ln>
              <a:solidFill>
                <a:schemeClr val="accent6">
                  <a:lumMod val="20000"/>
                  <a:lumOff val="8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254">
              <a:extLst>
                <a:ext uri="{FF2B5EF4-FFF2-40B4-BE49-F238E27FC236}">
                  <a16:creationId xmlns:a16="http://schemas.microsoft.com/office/drawing/2014/main" id="{D83DFFF7-FC40-4BC8-9EF0-A874AD78B7D2}"/>
                </a:ext>
              </a:extLst>
            </p:cNvPr>
            <p:cNvCxnSpPr/>
            <p:nvPr/>
          </p:nvCxnSpPr>
          <p:spPr>
            <a:xfrm>
              <a:off x="5185288" y="2556513"/>
              <a:ext cx="0" cy="226776"/>
            </a:xfrm>
            <a:prstGeom prst="straightConnector1">
              <a:avLst/>
            </a:prstGeom>
            <a:ln>
              <a:solidFill>
                <a:schemeClr val="accent6">
                  <a:lumMod val="20000"/>
                  <a:lumOff val="8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255">
              <a:extLst>
                <a:ext uri="{FF2B5EF4-FFF2-40B4-BE49-F238E27FC236}">
                  <a16:creationId xmlns:a16="http://schemas.microsoft.com/office/drawing/2014/main" id="{E527233B-D8A4-44CA-AC09-EB937978E538}"/>
                </a:ext>
              </a:extLst>
            </p:cNvPr>
            <p:cNvCxnSpPr/>
            <p:nvPr/>
          </p:nvCxnSpPr>
          <p:spPr>
            <a:xfrm flipV="1">
              <a:off x="7350698" y="2556513"/>
              <a:ext cx="0" cy="226776"/>
            </a:xfrm>
            <a:prstGeom prst="straightConnector1">
              <a:avLst/>
            </a:prstGeom>
            <a:ln>
              <a:solidFill>
                <a:schemeClr val="accent6">
                  <a:lumMod val="20000"/>
                  <a:lumOff val="8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256">
              <a:extLst>
                <a:ext uri="{FF2B5EF4-FFF2-40B4-BE49-F238E27FC236}">
                  <a16:creationId xmlns:a16="http://schemas.microsoft.com/office/drawing/2014/main" id="{648C2639-662B-4B4D-931A-E591FE73F69C}"/>
                </a:ext>
              </a:extLst>
            </p:cNvPr>
            <p:cNvCxnSpPr/>
            <p:nvPr/>
          </p:nvCxnSpPr>
          <p:spPr>
            <a:xfrm>
              <a:off x="9678955" y="2556513"/>
              <a:ext cx="0" cy="226776"/>
            </a:xfrm>
            <a:prstGeom prst="straightConnector1">
              <a:avLst/>
            </a:prstGeom>
            <a:ln>
              <a:solidFill>
                <a:schemeClr val="accent6">
                  <a:lumMod val="20000"/>
                  <a:lumOff val="8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257">
              <a:extLst>
                <a:ext uri="{FF2B5EF4-FFF2-40B4-BE49-F238E27FC236}">
                  <a16:creationId xmlns:a16="http://schemas.microsoft.com/office/drawing/2014/main" id="{7642FDC1-3F7C-441B-9059-22EB13E4876A}"/>
                </a:ext>
              </a:extLst>
            </p:cNvPr>
            <p:cNvCxnSpPr/>
            <p:nvPr/>
          </p:nvCxnSpPr>
          <p:spPr>
            <a:xfrm flipV="1">
              <a:off x="11783405" y="2556513"/>
              <a:ext cx="0" cy="226776"/>
            </a:xfrm>
            <a:prstGeom prst="straightConnector1">
              <a:avLst/>
            </a:prstGeom>
            <a:ln>
              <a:solidFill>
                <a:schemeClr val="accent6">
                  <a:lumMod val="20000"/>
                  <a:lumOff val="8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Group 236">
            <a:extLst>
              <a:ext uri="{FF2B5EF4-FFF2-40B4-BE49-F238E27FC236}">
                <a16:creationId xmlns:a16="http://schemas.microsoft.com/office/drawing/2014/main" id="{59E15560-E919-415A-BF5D-C92DEE8DFD0B}"/>
              </a:ext>
            </a:extLst>
          </p:cNvPr>
          <p:cNvGrpSpPr/>
          <p:nvPr/>
        </p:nvGrpSpPr>
        <p:grpSpPr>
          <a:xfrm>
            <a:off x="292533" y="3639010"/>
            <a:ext cx="11766326" cy="438397"/>
            <a:chOff x="290207" y="3602570"/>
            <a:chExt cx="11766326" cy="438397"/>
          </a:xfrm>
        </p:grpSpPr>
        <p:cxnSp>
          <p:nvCxnSpPr>
            <p:cNvPr id="87" name="Straight Connector 244">
              <a:extLst>
                <a:ext uri="{FF2B5EF4-FFF2-40B4-BE49-F238E27FC236}">
                  <a16:creationId xmlns:a16="http://schemas.microsoft.com/office/drawing/2014/main" id="{F65B6FD4-68C9-4509-A50F-4F0FD968A753}"/>
                </a:ext>
              </a:extLst>
            </p:cNvPr>
            <p:cNvCxnSpPr>
              <a:cxnSpLocks/>
            </p:cNvCxnSpPr>
            <p:nvPr/>
          </p:nvCxnSpPr>
          <p:spPr>
            <a:xfrm>
              <a:off x="1461240" y="3814691"/>
              <a:ext cx="10595293" cy="12242"/>
            </a:xfrm>
            <a:prstGeom prst="line">
              <a:avLst/>
            </a:prstGeom>
            <a:ln w="38100">
              <a:solidFill>
                <a:schemeClr val="accent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Rectangle 245">
              <a:extLst>
                <a:ext uri="{FF2B5EF4-FFF2-40B4-BE49-F238E27FC236}">
                  <a16:creationId xmlns:a16="http://schemas.microsoft.com/office/drawing/2014/main" id="{52AD5760-FF1E-4C0D-AA48-E68AA44ED213}"/>
                </a:ext>
              </a:extLst>
            </p:cNvPr>
            <p:cNvSpPr/>
            <p:nvPr/>
          </p:nvSpPr>
          <p:spPr>
            <a:xfrm>
              <a:off x="290207" y="3642049"/>
              <a:ext cx="704717" cy="307777"/>
            </a:xfrm>
            <a:prstGeom prst="rect">
              <a:avLst/>
            </a:prstGeom>
            <a:ln w="28575">
              <a:noFill/>
            </a:ln>
          </p:spPr>
          <p:txBody>
            <a:bodyPr wrap="square">
              <a:spAutoFit/>
            </a:bodyPr>
            <a:lstStyle/>
            <a:p>
              <a:pPr algn="r">
                <a:defRPr/>
              </a:pPr>
              <a:r>
                <a:rPr lang="en-US" sz="1400" dirty="0">
                  <a:solidFill>
                    <a:schemeClr val="accent2">
                      <a:lumMod val="75000"/>
                    </a:schemeClr>
                  </a:solidFill>
                </a:rPr>
                <a:t>APIs</a:t>
              </a:r>
            </a:p>
          </p:txBody>
        </p:sp>
        <p:pic>
          <p:nvPicPr>
            <p:cNvPr id="89" name="Graphic 150">
              <a:extLst>
                <a:ext uri="{FF2B5EF4-FFF2-40B4-BE49-F238E27FC236}">
                  <a16:creationId xmlns:a16="http://schemas.microsoft.com/office/drawing/2014/main" id="{8BFA4C0B-443B-490C-967D-1EF79721F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980645" y="3602570"/>
              <a:ext cx="438397" cy="438397"/>
            </a:xfrm>
            <a:prstGeom prst="rect">
              <a:avLst/>
            </a:prstGeom>
          </p:spPr>
        </p:pic>
      </p:grpSp>
      <p:pic>
        <p:nvPicPr>
          <p:cNvPr id="90" name="Graphic 151">
            <a:extLst>
              <a:ext uri="{FF2B5EF4-FFF2-40B4-BE49-F238E27FC236}">
                <a16:creationId xmlns:a16="http://schemas.microsoft.com/office/drawing/2014/main" id="{157D9F9B-4987-4362-9628-2D9241C4ECD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94924" y="5339757"/>
            <a:ext cx="318333" cy="318333"/>
          </a:xfrm>
          <a:prstGeom prst="rect">
            <a:avLst/>
          </a:prstGeom>
        </p:spPr>
      </p:pic>
      <p:grpSp>
        <p:nvGrpSpPr>
          <p:cNvPr id="91" name="Group 238">
            <a:extLst>
              <a:ext uri="{FF2B5EF4-FFF2-40B4-BE49-F238E27FC236}">
                <a16:creationId xmlns:a16="http://schemas.microsoft.com/office/drawing/2014/main" id="{85AA17FE-7490-45CC-8B38-99E97F1C14CB}"/>
              </a:ext>
            </a:extLst>
          </p:cNvPr>
          <p:cNvGrpSpPr/>
          <p:nvPr/>
        </p:nvGrpSpPr>
        <p:grpSpPr>
          <a:xfrm>
            <a:off x="2946438" y="4205069"/>
            <a:ext cx="1358631" cy="738829"/>
            <a:chOff x="2946438" y="4205069"/>
            <a:chExt cx="1358631" cy="738829"/>
          </a:xfrm>
        </p:grpSpPr>
        <p:sp>
          <p:nvSpPr>
            <p:cNvPr id="92" name="Rounded Rectangle 242">
              <a:extLst>
                <a:ext uri="{FF2B5EF4-FFF2-40B4-BE49-F238E27FC236}">
                  <a16:creationId xmlns:a16="http://schemas.microsoft.com/office/drawing/2014/main" id="{6B138D4A-C5C7-4DC0-A9AF-B6184BE57A50}"/>
                </a:ext>
              </a:extLst>
            </p:cNvPr>
            <p:cNvSpPr/>
            <p:nvPr/>
          </p:nvSpPr>
          <p:spPr>
            <a:xfrm>
              <a:off x="2946438" y="4205069"/>
              <a:ext cx="1358631" cy="738829"/>
            </a:xfrm>
            <a:prstGeom prst="roundRect">
              <a:avLst>
                <a:gd name="adj" fmla="val 7104"/>
              </a:avLst>
            </a:prstGeom>
            <a:gradFill>
              <a:gsLst>
                <a:gs pos="0">
                  <a:schemeClr val="tx1">
                    <a:lumMod val="90000"/>
                    <a:lumOff val="1000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0" rIns="0" anchor="ctr"/>
            <a:lstStyle/>
            <a:p>
              <a:pPr>
                <a:defRPr/>
              </a:pPr>
              <a:r>
                <a:rPr lang="en-US" sz="1200" dirty="0">
                  <a:solidFill>
                    <a:schemeClr val="accent2"/>
                  </a:solidFill>
                </a:rPr>
                <a:t>KYC Platform</a:t>
              </a:r>
            </a:p>
          </p:txBody>
        </p:sp>
        <p:pic>
          <p:nvPicPr>
            <p:cNvPr id="93" name="Picture 243">
              <a:extLst>
                <a:ext uri="{FF2B5EF4-FFF2-40B4-BE49-F238E27FC236}">
                  <a16:creationId xmlns:a16="http://schemas.microsoft.com/office/drawing/2014/main" id="{278401AF-1C4A-471E-B8A9-B07661C0F8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48815" y="4440050"/>
              <a:ext cx="284179" cy="284179"/>
            </a:xfrm>
            <a:prstGeom prst="rect">
              <a:avLst/>
            </a:prstGeom>
          </p:spPr>
        </p:pic>
      </p:grpSp>
      <p:grpSp>
        <p:nvGrpSpPr>
          <p:cNvPr id="94" name="Group 239">
            <a:extLst>
              <a:ext uri="{FF2B5EF4-FFF2-40B4-BE49-F238E27FC236}">
                <a16:creationId xmlns:a16="http://schemas.microsoft.com/office/drawing/2014/main" id="{EBE3B95A-35B3-48CE-A4F1-716DD55B382E}"/>
              </a:ext>
            </a:extLst>
          </p:cNvPr>
          <p:cNvGrpSpPr/>
          <p:nvPr/>
        </p:nvGrpSpPr>
        <p:grpSpPr>
          <a:xfrm>
            <a:off x="4369870" y="4205069"/>
            <a:ext cx="1358631" cy="738829"/>
            <a:chOff x="4363733" y="4218248"/>
            <a:chExt cx="1358631" cy="738829"/>
          </a:xfrm>
        </p:grpSpPr>
        <p:sp>
          <p:nvSpPr>
            <p:cNvPr id="95" name="Rounded Rectangle 240">
              <a:extLst>
                <a:ext uri="{FF2B5EF4-FFF2-40B4-BE49-F238E27FC236}">
                  <a16:creationId xmlns:a16="http://schemas.microsoft.com/office/drawing/2014/main" id="{C531066C-9588-4B22-A6B2-3337B0A7C53C}"/>
                </a:ext>
              </a:extLst>
            </p:cNvPr>
            <p:cNvSpPr/>
            <p:nvPr/>
          </p:nvSpPr>
          <p:spPr>
            <a:xfrm>
              <a:off x="4363733" y="4218248"/>
              <a:ext cx="1358631" cy="738829"/>
            </a:xfrm>
            <a:prstGeom prst="roundRect">
              <a:avLst>
                <a:gd name="adj" fmla="val 7104"/>
              </a:avLst>
            </a:prstGeom>
            <a:gradFill>
              <a:gsLst>
                <a:gs pos="0">
                  <a:schemeClr val="tx1">
                    <a:lumMod val="90000"/>
                    <a:lumOff val="1000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0" rIns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>
                  <a:solidFill>
                    <a:schemeClr val="accent2"/>
                  </a:solidFill>
                </a:rPr>
                <a:t>Digital Banking</a:t>
              </a:r>
            </a:p>
          </p:txBody>
        </p:sp>
        <p:pic>
          <p:nvPicPr>
            <p:cNvPr id="96" name="Picture 241">
              <a:extLst>
                <a:ext uri="{FF2B5EF4-FFF2-40B4-BE49-F238E27FC236}">
                  <a16:creationId xmlns:a16="http://schemas.microsoft.com/office/drawing/2014/main" id="{5020CD96-ED23-4E89-9286-0D724F1AEF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2102" y="4434198"/>
              <a:ext cx="328758" cy="295882"/>
            </a:xfrm>
            <a:prstGeom prst="rect">
              <a:avLst/>
            </a:prstGeom>
          </p:spPr>
        </p:pic>
      </p:grpSp>
      <p:grpSp>
        <p:nvGrpSpPr>
          <p:cNvPr id="97" name="Group 5">
            <a:extLst>
              <a:ext uri="{FF2B5EF4-FFF2-40B4-BE49-F238E27FC236}">
                <a16:creationId xmlns:a16="http://schemas.microsoft.com/office/drawing/2014/main" id="{81DD13BC-20DD-42DC-A85D-CBC7145EB2FF}"/>
              </a:ext>
            </a:extLst>
          </p:cNvPr>
          <p:cNvGrpSpPr/>
          <p:nvPr/>
        </p:nvGrpSpPr>
        <p:grpSpPr>
          <a:xfrm>
            <a:off x="4373943" y="4205069"/>
            <a:ext cx="1358631" cy="738829"/>
            <a:chOff x="4522270" y="4357469"/>
            <a:chExt cx="1358631" cy="738829"/>
          </a:xfrm>
        </p:grpSpPr>
        <p:sp>
          <p:nvSpPr>
            <p:cNvPr id="98" name="Rounded Rectangle 267">
              <a:extLst>
                <a:ext uri="{FF2B5EF4-FFF2-40B4-BE49-F238E27FC236}">
                  <a16:creationId xmlns:a16="http://schemas.microsoft.com/office/drawing/2014/main" id="{4A4556F5-E098-4BBA-920A-7001EAA9AD25}"/>
                </a:ext>
              </a:extLst>
            </p:cNvPr>
            <p:cNvSpPr/>
            <p:nvPr/>
          </p:nvSpPr>
          <p:spPr>
            <a:xfrm>
              <a:off x="4522270" y="4357469"/>
              <a:ext cx="1358631" cy="738829"/>
            </a:xfrm>
            <a:prstGeom prst="roundRect">
              <a:avLst>
                <a:gd name="adj" fmla="val 7104"/>
              </a:avLst>
            </a:prstGeom>
            <a:gradFill>
              <a:gsLst>
                <a:gs pos="0">
                  <a:schemeClr val="tx1">
                    <a:lumMod val="90000"/>
                    <a:lumOff val="1000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0" rIns="0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>
                  <a:solidFill>
                    <a:schemeClr val="accent2"/>
                  </a:solidFill>
                </a:rPr>
                <a:t>Digital Banking</a:t>
              </a:r>
            </a:p>
          </p:txBody>
        </p:sp>
        <p:pic>
          <p:nvPicPr>
            <p:cNvPr id="99" name="Picture 268">
              <a:extLst>
                <a:ext uri="{FF2B5EF4-FFF2-40B4-BE49-F238E27FC236}">
                  <a16:creationId xmlns:a16="http://schemas.microsoft.com/office/drawing/2014/main" id="{3114317F-1A98-4A0E-93C5-7A12585C23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60639" y="4573419"/>
              <a:ext cx="328758" cy="295882"/>
            </a:xfrm>
            <a:prstGeom prst="rect">
              <a:avLst/>
            </a:prstGeom>
          </p:spPr>
        </p:pic>
      </p:grpSp>
      <p:sp>
        <p:nvSpPr>
          <p:cNvPr id="100" name="Rectangle 32">
            <a:extLst>
              <a:ext uri="{FF2B5EF4-FFF2-40B4-BE49-F238E27FC236}">
                <a16:creationId xmlns:a16="http://schemas.microsoft.com/office/drawing/2014/main" id="{ACD9898C-99A9-49F0-B347-332B681FA567}"/>
              </a:ext>
            </a:extLst>
          </p:cNvPr>
          <p:cNvSpPr/>
          <p:nvPr/>
        </p:nvSpPr>
        <p:spPr>
          <a:xfrm>
            <a:off x="3701645" y="3196359"/>
            <a:ext cx="92661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accent6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rPr>
              <a:t>Banks</a:t>
            </a:r>
            <a:endParaRPr lang="en-US" sz="1100" b="1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101" name="Rectangle 32">
            <a:extLst>
              <a:ext uri="{FF2B5EF4-FFF2-40B4-BE49-F238E27FC236}">
                <a16:creationId xmlns:a16="http://schemas.microsoft.com/office/drawing/2014/main" id="{424688A9-8DC9-4B60-8560-41E36AC4EE74}"/>
              </a:ext>
            </a:extLst>
          </p:cNvPr>
          <p:cNvSpPr/>
          <p:nvPr/>
        </p:nvSpPr>
        <p:spPr>
          <a:xfrm>
            <a:off x="5591031" y="3202389"/>
            <a:ext cx="116933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accent6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rPr>
              <a:t>Corporates</a:t>
            </a:r>
            <a:endParaRPr lang="en-US" sz="1100" b="1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102" name="Rectangle 32">
            <a:extLst>
              <a:ext uri="{FF2B5EF4-FFF2-40B4-BE49-F238E27FC236}">
                <a16:creationId xmlns:a16="http://schemas.microsoft.com/office/drawing/2014/main" id="{39DBDE20-2024-4044-96C1-94247E04711F}"/>
              </a:ext>
            </a:extLst>
          </p:cNvPr>
          <p:cNvSpPr/>
          <p:nvPr/>
        </p:nvSpPr>
        <p:spPr>
          <a:xfrm>
            <a:off x="7902595" y="3205493"/>
            <a:ext cx="116933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accent6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rPr>
              <a:t>Big techs</a:t>
            </a:r>
            <a:endParaRPr lang="en-US" sz="1100" b="1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103" name="Rectangle 32">
            <a:extLst>
              <a:ext uri="{FF2B5EF4-FFF2-40B4-BE49-F238E27FC236}">
                <a16:creationId xmlns:a16="http://schemas.microsoft.com/office/drawing/2014/main" id="{023A9691-7E9B-4858-9305-2C48EAE9843E}"/>
              </a:ext>
            </a:extLst>
          </p:cNvPr>
          <p:cNvSpPr/>
          <p:nvPr/>
        </p:nvSpPr>
        <p:spPr>
          <a:xfrm>
            <a:off x="10160732" y="3196359"/>
            <a:ext cx="116933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 err="1">
                <a:solidFill>
                  <a:schemeClr val="accent6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rPr>
              <a:t>Fintechs</a:t>
            </a:r>
            <a:endParaRPr lang="en-US" sz="1100" b="1" dirty="0">
              <a:solidFill>
                <a:schemeClr val="accent6"/>
              </a:solidFill>
              <a:latin typeface="+mj-lt"/>
            </a:endParaRPr>
          </a:p>
        </p:txBody>
      </p:sp>
      <p:grpSp>
        <p:nvGrpSpPr>
          <p:cNvPr id="104" name="Group 100">
            <a:extLst>
              <a:ext uri="{FF2B5EF4-FFF2-40B4-BE49-F238E27FC236}">
                <a16:creationId xmlns:a16="http://schemas.microsoft.com/office/drawing/2014/main" id="{5B07DD63-675D-4A1D-95D4-9B8398EB7190}"/>
              </a:ext>
            </a:extLst>
          </p:cNvPr>
          <p:cNvGrpSpPr/>
          <p:nvPr/>
        </p:nvGrpSpPr>
        <p:grpSpPr>
          <a:xfrm>
            <a:off x="3280824" y="5334982"/>
            <a:ext cx="8476458" cy="226776"/>
            <a:chOff x="3306947" y="2556513"/>
            <a:chExt cx="8476458" cy="226776"/>
          </a:xfrm>
        </p:grpSpPr>
        <p:cxnSp>
          <p:nvCxnSpPr>
            <p:cNvPr id="105" name="Straight Arrow Connector 101">
              <a:extLst>
                <a:ext uri="{FF2B5EF4-FFF2-40B4-BE49-F238E27FC236}">
                  <a16:creationId xmlns:a16="http://schemas.microsoft.com/office/drawing/2014/main" id="{75FDED1C-06DD-47FB-A682-8A5AD0AE383E}"/>
                </a:ext>
              </a:extLst>
            </p:cNvPr>
            <p:cNvCxnSpPr/>
            <p:nvPr/>
          </p:nvCxnSpPr>
          <p:spPr>
            <a:xfrm flipV="1">
              <a:off x="3306947" y="2556513"/>
              <a:ext cx="0" cy="226776"/>
            </a:xfrm>
            <a:prstGeom prst="straightConnector1">
              <a:avLst/>
            </a:prstGeom>
            <a:ln>
              <a:solidFill>
                <a:srgbClr val="CBCACB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Arrow Connector 102">
              <a:extLst>
                <a:ext uri="{FF2B5EF4-FFF2-40B4-BE49-F238E27FC236}">
                  <a16:creationId xmlns:a16="http://schemas.microsoft.com/office/drawing/2014/main" id="{831697A5-DE17-41D2-8BBD-A5832562B23A}"/>
                </a:ext>
              </a:extLst>
            </p:cNvPr>
            <p:cNvCxnSpPr/>
            <p:nvPr/>
          </p:nvCxnSpPr>
          <p:spPr>
            <a:xfrm>
              <a:off x="5185288" y="2556513"/>
              <a:ext cx="0" cy="226776"/>
            </a:xfrm>
            <a:prstGeom prst="straightConnector1">
              <a:avLst/>
            </a:prstGeom>
            <a:ln>
              <a:solidFill>
                <a:srgbClr val="CBCACB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Arrow Connector 103">
              <a:extLst>
                <a:ext uri="{FF2B5EF4-FFF2-40B4-BE49-F238E27FC236}">
                  <a16:creationId xmlns:a16="http://schemas.microsoft.com/office/drawing/2014/main" id="{B6DB33E0-B833-40D6-9746-101CBD5CB1EA}"/>
                </a:ext>
              </a:extLst>
            </p:cNvPr>
            <p:cNvCxnSpPr/>
            <p:nvPr/>
          </p:nvCxnSpPr>
          <p:spPr>
            <a:xfrm flipV="1">
              <a:off x="7350698" y="2556513"/>
              <a:ext cx="0" cy="226776"/>
            </a:xfrm>
            <a:prstGeom prst="straightConnector1">
              <a:avLst/>
            </a:prstGeom>
            <a:ln>
              <a:solidFill>
                <a:srgbClr val="CBCACB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4">
              <a:extLst>
                <a:ext uri="{FF2B5EF4-FFF2-40B4-BE49-F238E27FC236}">
                  <a16:creationId xmlns:a16="http://schemas.microsoft.com/office/drawing/2014/main" id="{560A9E3B-74C0-4002-A8AF-041671F99A72}"/>
                </a:ext>
              </a:extLst>
            </p:cNvPr>
            <p:cNvCxnSpPr/>
            <p:nvPr/>
          </p:nvCxnSpPr>
          <p:spPr>
            <a:xfrm>
              <a:off x="9678955" y="2556513"/>
              <a:ext cx="0" cy="226776"/>
            </a:xfrm>
            <a:prstGeom prst="straightConnector1">
              <a:avLst/>
            </a:prstGeom>
            <a:ln>
              <a:solidFill>
                <a:srgbClr val="CBCACB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Arrow Connector 105">
              <a:extLst>
                <a:ext uri="{FF2B5EF4-FFF2-40B4-BE49-F238E27FC236}">
                  <a16:creationId xmlns:a16="http://schemas.microsoft.com/office/drawing/2014/main" id="{5A593C78-BD52-4378-A871-7A645691A159}"/>
                </a:ext>
              </a:extLst>
            </p:cNvPr>
            <p:cNvCxnSpPr/>
            <p:nvPr/>
          </p:nvCxnSpPr>
          <p:spPr>
            <a:xfrm flipV="1">
              <a:off x="11783405" y="2556513"/>
              <a:ext cx="0" cy="226776"/>
            </a:xfrm>
            <a:prstGeom prst="straightConnector1">
              <a:avLst/>
            </a:prstGeom>
            <a:ln>
              <a:solidFill>
                <a:srgbClr val="CBCACB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" name="Group 106">
            <a:extLst>
              <a:ext uri="{FF2B5EF4-FFF2-40B4-BE49-F238E27FC236}">
                <a16:creationId xmlns:a16="http://schemas.microsoft.com/office/drawing/2014/main" id="{9F9A4A76-E02E-4C13-9509-6098230EBCFC}"/>
              </a:ext>
            </a:extLst>
          </p:cNvPr>
          <p:cNvGrpSpPr/>
          <p:nvPr/>
        </p:nvGrpSpPr>
        <p:grpSpPr>
          <a:xfrm>
            <a:off x="3293835" y="3742733"/>
            <a:ext cx="8476458" cy="226776"/>
            <a:chOff x="3306947" y="2556513"/>
            <a:chExt cx="8476458" cy="226776"/>
          </a:xfrm>
        </p:grpSpPr>
        <p:cxnSp>
          <p:nvCxnSpPr>
            <p:cNvPr id="111" name="Straight Arrow Connector 107">
              <a:extLst>
                <a:ext uri="{FF2B5EF4-FFF2-40B4-BE49-F238E27FC236}">
                  <a16:creationId xmlns:a16="http://schemas.microsoft.com/office/drawing/2014/main" id="{6988FC12-DFA0-42D3-9BC5-6CAAE8790040}"/>
                </a:ext>
              </a:extLst>
            </p:cNvPr>
            <p:cNvCxnSpPr/>
            <p:nvPr/>
          </p:nvCxnSpPr>
          <p:spPr>
            <a:xfrm flipV="1">
              <a:off x="3306947" y="2556513"/>
              <a:ext cx="0" cy="226776"/>
            </a:xfrm>
            <a:prstGeom prst="straightConnector1">
              <a:avLst/>
            </a:prstGeom>
            <a:ln>
              <a:solidFill>
                <a:srgbClr val="FFE146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Arrow Connector 108">
              <a:extLst>
                <a:ext uri="{FF2B5EF4-FFF2-40B4-BE49-F238E27FC236}">
                  <a16:creationId xmlns:a16="http://schemas.microsoft.com/office/drawing/2014/main" id="{AED7851A-EED8-4E87-BECD-708A709C14CF}"/>
                </a:ext>
              </a:extLst>
            </p:cNvPr>
            <p:cNvCxnSpPr/>
            <p:nvPr/>
          </p:nvCxnSpPr>
          <p:spPr>
            <a:xfrm>
              <a:off x="5185288" y="2556513"/>
              <a:ext cx="0" cy="226776"/>
            </a:xfrm>
            <a:prstGeom prst="straightConnector1">
              <a:avLst/>
            </a:prstGeom>
            <a:ln>
              <a:solidFill>
                <a:srgbClr val="FFE146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Arrow Connector 109">
              <a:extLst>
                <a:ext uri="{FF2B5EF4-FFF2-40B4-BE49-F238E27FC236}">
                  <a16:creationId xmlns:a16="http://schemas.microsoft.com/office/drawing/2014/main" id="{ACF416BA-5FE7-4105-A87E-DE4CBA9A370D}"/>
                </a:ext>
              </a:extLst>
            </p:cNvPr>
            <p:cNvCxnSpPr/>
            <p:nvPr/>
          </p:nvCxnSpPr>
          <p:spPr>
            <a:xfrm flipV="1">
              <a:off x="7350698" y="2556513"/>
              <a:ext cx="0" cy="226776"/>
            </a:xfrm>
            <a:prstGeom prst="straightConnector1">
              <a:avLst/>
            </a:prstGeom>
            <a:ln>
              <a:solidFill>
                <a:srgbClr val="FFE146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Arrow Connector 110">
              <a:extLst>
                <a:ext uri="{FF2B5EF4-FFF2-40B4-BE49-F238E27FC236}">
                  <a16:creationId xmlns:a16="http://schemas.microsoft.com/office/drawing/2014/main" id="{9CD7AA63-3D84-4308-A429-AC662832CB81}"/>
                </a:ext>
              </a:extLst>
            </p:cNvPr>
            <p:cNvCxnSpPr/>
            <p:nvPr/>
          </p:nvCxnSpPr>
          <p:spPr>
            <a:xfrm>
              <a:off x="9678955" y="2556513"/>
              <a:ext cx="0" cy="226776"/>
            </a:xfrm>
            <a:prstGeom prst="straightConnector1">
              <a:avLst/>
            </a:prstGeom>
            <a:ln>
              <a:solidFill>
                <a:srgbClr val="FFE146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Arrow Connector 111">
              <a:extLst>
                <a:ext uri="{FF2B5EF4-FFF2-40B4-BE49-F238E27FC236}">
                  <a16:creationId xmlns:a16="http://schemas.microsoft.com/office/drawing/2014/main" id="{F379F36E-8127-4ADD-A108-AFD0A8804715}"/>
                </a:ext>
              </a:extLst>
            </p:cNvPr>
            <p:cNvCxnSpPr/>
            <p:nvPr/>
          </p:nvCxnSpPr>
          <p:spPr>
            <a:xfrm flipV="1">
              <a:off x="11783405" y="2556513"/>
              <a:ext cx="0" cy="226776"/>
            </a:xfrm>
            <a:prstGeom prst="straightConnector1">
              <a:avLst/>
            </a:prstGeom>
            <a:ln>
              <a:solidFill>
                <a:srgbClr val="FFE146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119230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437F4D-B4F6-FD4B-8FFA-36E2C982800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6907" y="6531429"/>
            <a:ext cx="447908" cy="190046"/>
          </a:xfrm>
        </p:spPr>
        <p:txBody>
          <a:bodyPr/>
          <a:lstStyle/>
          <a:p>
            <a:fld id="{2456483D-79A7-2C43-8D75-3922047D67F6}" type="slidenum">
              <a:rPr lang="de-DE" smtClean="0"/>
              <a:t>7</a:t>
            </a:fld>
            <a:endParaRPr lang="de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8FCDA3-3A94-7B41-935F-C6E7FE197AD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49211" y="6531429"/>
            <a:ext cx="812323" cy="200932"/>
          </a:xfrm>
        </p:spPr>
        <p:txBody>
          <a:bodyPr/>
          <a:lstStyle/>
          <a:p>
            <a:fld id="{86825900-94BA-4100-AA58-EEE842A01E16}" type="datetime1">
              <a:rPr lang="de-DE" smtClean="0"/>
              <a:t>26.10.2019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83BE459-5BC7-494A-8177-F770A5C354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Compliance In Code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4F984D82-3EB6-8E46-8724-AB28F1BB352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624845" y="989606"/>
            <a:ext cx="10872062" cy="307777"/>
          </a:xfrm>
        </p:spPr>
        <p:txBody>
          <a:bodyPr anchor="t"/>
          <a:lstStyle/>
          <a:p>
            <a:r>
              <a:rPr lang="de-DE" sz="1400" dirty="0"/>
              <a:t>Moderne Produktentwicklung im regulierten Umfeld</a:t>
            </a:r>
          </a:p>
        </p:txBody>
      </p:sp>
      <p:sp>
        <p:nvSpPr>
          <p:cNvPr id="9" name="Hexagon 68">
            <a:extLst>
              <a:ext uri="{FF2B5EF4-FFF2-40B4-BE49-F238E27FC236}">
                <a16:creationId xmlns:a16="http://schemas.microsoft.com/office/drawing/2014/main" id="{114B43FD-EDDB-4F29-9AA6-8800B025FAEE}"/>
              </a:ext>
            </a:extLst>
          </p:cNvPr>
          <p:cNvSpPr/>
          <p:nvPr/>
        </p:nvSpPr>
        <p:spPr>
          <a:xfrm rot="5400000">
            <a:off x="3767762" y="1980621"/>
            <a:ext cx="4664062" cy="4020743"/>
          </a:xfrm>
          <a:prstGeom prst="hexagon">
            <a:avLst/>
          </a:prstGeom>
          <a:solidFill>
            <a:schemeClr val="bg1"/>
          </a:solidFill>
          <a:ln>
            <a:noFill/>
          </a:ln>
          <a:effectLst>
            <a:outerShdw blurRad="228600" sx="99000" sy="99000" algn="ctr" rotWithShape="0">
              <a:schemeClr val="accent1">
                <a:alpha val="1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41">
            <a:extLst>
              <a:ext uri="{FF2B5EF4-FFF2-40B4-BE49-F238E27FC236}">
                <a16:creationId xmlns:a16="http://schemas.microsoft.com/office/drawing/2014/main" id="{21D72846-E36C-49DE-8376-EC261C0F87DF}"/>
              </a:ext>
            </a:extLst>
          </p:cNvPr>
          <p:cNvSpPr/>
          <p:nvPr/>
        </p:nvSpPr>
        <p:spPr>
          <a:xfrm>
            <a:off x="4644210" y="2895676"/>
            <a:ext cx="2991534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 err="1"/>
              <a:t>Sicherheit</a:t>
            </a:r>
            <a:r>
              <a:rPr lang="en-US" sz="1400" dirty="0"/>
              <a:t> der von </a:t>
            </a:r>
            <a:r>
              <a:rPr lang="en-US" sz="1400" dirty="0" err="1"/>
              <a:t>uns</a:t>
            </a:r>
            <a:r>
              <a:rPr lang="en-US" sz="1400" dirty="0"/>
              <a:t> </a:t>
            </a:r>
            <a:r>
              <a:rPr lang="en-US" sz="1400" dirty="0" err="1"/>
              <a:t>bereitgestellten</a:t>
            </a:r>
            <a:r>
              <a:rPr lang="en-US" sz="1400" dirty="0"/>
              <a:t> </a:t>
            </a:r>
            <a:r>
              <a:rPr lang="en-US" sz="1400" dirty="0" err="1"/>
              <a:t>Systeme</a:t>
            </a:r>
            <a:endParaRPr lang="en-US" sz="1400" dirty="0"/>
          </a:p>
        </p:txBody>
      </p:sp>
      <p:sp>
        <p:nvSpPr>
          <p:cNvPr id="22" name="Rectangle 42">
            <a:extLst>
              <a:ext uri="{FF2B5EF4-FFF2-40B4-BE49-F238E27FC236}">
                <a16:creationId xmlns:a16="http://schemas.microsoft.com/office/drawing/2014/main" id="{1AE77100-E80E-4DA5-ACED-E764F364E086}"/>
              </a:ext>
            </a:extLst>
          </p:cNvPr>
          <p:cNvSpPr/>
          <p:nvPr/>
        </p:nvSpPr>
        <p:spPr>
          <a:xfrm>
            <a:off x="4644210" y="3747086"/>
            <a:ext cx="3134212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/>
              <a:t>Schutz der </a:t>
            </a:r>
            <a:r>
              <a:rPr lang="en-US" sz="1400" dirty="0" err="1"/>
              <a:t>uns</a:t>
            </a:r>
            <a:r>
              <a:rPr lang="en-US" sz="1400" dirty="0"/>
              <a:t> </a:t>
            </a:r>
            <a:r>
              <a:rPr lang="en-US" sz="1400" dirty="0" err="1"/>
              <a:t>anvertrauten</a:t>
            </a:r>
            <a:r>
              <a:rPr lang="en-US" sz="1400" dirty="0"/>
              <a:t> </a:t>
            </a:r>
            <a:r>
              <a:rPr lang="en-US" sz="1400" dirty="0" err="1"/>
              <a:t>Daten</a:t>
            </a:r>
            <a:r>
              <a:rPr lang="en-US" sz="1400" dirty="0"/>
              <a:t> </a:t>
            </a:r>
            <a:r>
              <a:rPr lang="en-US" sz="1400" dirty="0" err="1"/>
              <a:t>entsprechend</a:t>
            </a:r>
            <a:r>
              <a:rPr lang="en-US" sz="1400" dirty="0"/>
              <a:t> / </a:t>
            </a:r>
            <a:r>
              <a:rPr lang="en-US" sz="1400" dirty="0" err="1"/>
              <a:t>trotz</a:t>
            </a:r>
            <a:r>
              <a:rPr lang="en-US" sz="1400" dirty="0"/>
              <a:t> </a:t>
            </a:r>
            <a:r>
              <a:rPr lang="en-US" sz="1400" dirty="0" err="1"/>
              <a:t>gängiger</a:t>
            </a:r>
            <a:r>
              <a:rPr lang="en-US" sz="1400" dirty="0"/>
              <a:t> Standards (GDPR, PSD2 / XS2A)</a:t>
            </a:r>
          </a:p>
        </p:txBody>
      </p:sp>
      <p:sp>
        <p:nvSpPr>
          <p:cNvPr id="23" name="Rectangle 43">
            <a:extLst>
              <a:ext uri="{FF2B5EF4-FFF2-40B4-BE49-F238E27FC236}">
                <a16:creationId xmlns:a16="http://schemas.microsoft.com/office/drawing/2014/main" id="{E0EDE86B-C2CE-4066-9F7C-715846964270}"/>
              </a:ext>
            </a:extLst>
          </p:cNvPr>
          <p:cNvSpPr/>
          <p:nvPr/>
        </p:nvSpPr>
        <p:spPr>
          <a:xfrm>
            <a:off x="4644210" y="4798721"/>
            <a:ext cx="2989966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 err="1"/>
              <a:t>Einhaltung</a:t>
            </a:r>
            <a:r>
              <a:rPr lang="en-US" sz="1400" dirty="0"/>
              <a:t> </a:t>
            </a:r>
            <a:r>
              <a:rPr lang="en-US" sz="1400" dirty="0" err="1"/>
              <a:t>offizieller</a:t>
            </a:r>
            <a:r>
              <a:rPr lang="en-US" sz="1400" dirty="0"/>
              <a:t> </a:t>
            </a:r>
            <a:r>
              <a:rPr lang="en-US" sz="1400" dirty="0" err="1"/>
              <a:t>Regelungen</a:t>
            </a:r>
            <a:r>
              <a:rPr lang="en-US" sz="1400" dirty="0"/>
              <a:t> und </a:t>
            </a:r>
            <a:r>
              <a:rPr lang="en-US" sz="1400" dirty="0" err="1"/>
              <a:t>Anforderungen</a:t>
            </a:r>
            <a:r>
              <a:rPr lang="en-US" sz="1400" dirty="0"/>
              <a:t> an </a:t>
            </a:r>
            <a:r>
              <a:rPr lang="en-US" sz="1400" dirty="0" err="1"/>
              <a:t>Banken</a:t>
            </a:r>
            <a:r>
              <a:rPr lang="en-US" sz="1400" dirty="0"/>
              <a:t> (</a:t>
            </a:r>
            <a:r>
              <a:rPr lang="en-US" sz="1400" dirty="0" err="1"/>
              <a:t>MaRisk</a:t>
            </a:r>
            <a:r>
              <a:rPr lang="en-US" sz="1400" dirty="0"/>
              <a:t>, BAIT)</a:t>
            </a:r>
          </a:p>
        </p:txBody>
      </p:sp>
      <p:sp>
        <p:nvSpPr>
          <p:cNvPr id="24" name="Rectangle 44">
            <a:extLst>
              <a:ext uri="{FF2B5EF4-FFF2-40B4-BE49-F238E27FC236}">
                <a16:creationId xmlns:a16="http://schemas.microsoft.com/office/drawing/2014/main" id="{E2AC4D8C-2547-4416-B76D-50D55E08B87F}"/>
              </a:ext>
            </a:extLst>
          </p:cNvPr>
          <p:cNvSpPr/>
          <p:nvPr/>
        </p:nvSpPr>
        <p:spPr>
          <a:xfrm>
            <a:off x="4644210" y="2657551"/>
            <a:ext cx="92102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F37C00"/>
                </a:solidFill>
                <a:latin typeface="+mj-lt"/>
              </a:rPr>
              <a:t>Security</a:t>
            </a:r>
            <a:endParaRPr lang="en-US" sz="1400" b="1" dirty="0">
              <a:latin typeface="+mj-lt"/>
            </a:endParaRPr>
          </a:p>
        </p:txBody>
      </p:sp>
      <p:sp>
        <p:nvSpPr>
          <p:cNvPr id="25" name="Rectangle 45">
            <a:extLst>
              <a:ext uri="{FF2B5EF4-FFF2-40B4-BE49-F238E27FC236}">
                <a16:creationId xmlns:a16="http://schemas.microsoft.com/office/drawing/2014/main" id="{C7118252-4955-4F6C-87E4-3C99F1826A9B}"/>
              </a:ext>
            </a:extLst>
          </p:cNvPr>
          <p:cNvSpPr/>
          <p:nvPr/>
        </p:nvSpPr>
        <p:spPr>
          <a:xfrm>
            <a:off x="4644210" y="3504199"/>
            <a:ext cx="15756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F37C00"/>
                </a:solidFill>
                <a:latin typeface="+mj-lt"/>
              </a:rPr>
              <a:t>Data Protection</a:t>
            </a:r>
            <a:endParaRPr lang="en-US" sz="1400" b="1" dirty="0">
              <a:latin typeface="+mj-lt"/>
            </a:endParaRPr>
          </a:p>
        </p:txBody>
      </p:sp>
      <p:sp>
        <p:nvSpPr>
          <p:cNvPr id="26" name="Rectangle 46">
            <a:extLst>
              <a:ext uri="{FF2B5EF4-FFF2-40B4-BE49-F238E27FC236}">
                <a16:creationId xmlns:a16="http://schemas.microsoft.com/office/drawing/2014/main" id="{13FFAC25-C42C-4294-BA04-08CEB2B1710C}"/>
              </a:ext>
            </a:extLst>
          </p:cNvPr>
          <p:cNvSpPr/>
          <p:nvPr/>
        </p:nvSpPr>
        <p:spPr>
          <a:xfrm>
            <a:off x="4644210" y="4530433"/>
            <a:ext cx="12634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F37C00"/>
                </a:solidFill>
                <a:latin typeface="+mj-lt"/>
              </a:rPr>
              <a:t>Compliance</a:t>
            </a:r>
            <a:endParaRPr lang="en-US" sz="1400" b="1" dirty="0">
              <a:latin typeface="+mj-lt"/>
            </a:endParaRPr>
          </a:p>
        </p:txBody>
      </p:sp>
      <p:pic>
        <p:nvPicPr>
          <p:cNvPr id="38" name="Picture 23">
            <a:extLst>
              <a:ext uri="{FF2B5EF4-FFF2-40B4-BE49-F238E27FC236}">
                <a16:creationId xmlns:a16="http://schemas.microsoft.com/office/drawing/2014/main" id="{B82F4661-5404-44AA-B6A7-5785E92A3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 flipV="1">
            <a:off x="5537263" y="1325181"/>
            <a:ext cx="1203860" cy="1222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93885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456483D-79A7-2C43-8D75-3922047D67F6}" type="slidenum">
              <a:rPr lang="en-US" smtClean="0">
                <a:solidFill>
                  <a:schemeClr val="tx2"/>
                </a:solidFill>
              </a:rPr>
              <a:pPr/>
              <a:t>8</a:t>
            </a:fld>
            <a:endParaRPr lang="en-US">
              <a:solidFill>
                <a:schemeClr val="tx2"/>
              </a:solidFill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99FB40B-5461-4190-A10E-4CB9406913F5}" type="datetime1">
              <a:rPr lang="de-DE" smtClean="0">
                <a:solidFill>
                  <a:schemeClr val="tx2"/>
                </a:solidFill>
              </a:rPr>
              <a:t>26.10.2019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467941" y="2372695"/>
            <a:ext cx="85923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dirty="0">
                <a:solidFill>
                  <a:schemeClr val="tx2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rPr>
              <a:t>Aufsichtsrechtliche Anforderungen an Banken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2105891" y="2756288"/>
            <a:ext cx="1155316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13386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437F4D-B4F6-FD4B-8FFA-36E2C982800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6907" y="6531429"/>
            <a:ext cx="447908" cy="190046"/>
          </a:xfrm>
        </p:spPr>
        <p:txBody>
          <a:bodyPr/>
          <a:lstStyle/>
          <a:p>
            <a:fld id="{2456483D-79A7-2C43-8D75-3922047D67F6}" type="slidenum">
              <a:rPr lang="de-DE" smtClean="0"/>
              <a:t>9</a:t>
            </a:fld>
            <a:endParaRPr lang="de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8FCDA3-3A94-7B41-935F-C6E7FE197AD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49211" y="6531429"/>
            <a:ext cx="812323" cy="200932"/>
          </a:xfrm>
        </p:spPr>
        <p:txBody>
          <a:bodyPr/>
          <a:lstStyle/>
          <a:p>
            <a:fld id="{86825900-94BA-4100-AA58-EEE842A01E16}" type="datetime1">
              <a:rPr lang="de-DE" smtClean="0"/>
              <a:t>26.10.2019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83BE459-5BC7-494A-8177-F770A5C354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Compliance In Code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4F984D82-3EB6-8E46-8724-AB28F1BB352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624845" y="989606"/>
            <a:ext cx="10872062" cy="307777"/>
          </a:xfrm>
        </p:spPr>
        <p:txBody>
          <a:bodyPr anchor="t"/>
          <a:lstStyle/>
          <a:p>
            <a:r>
              <a:rPr lang="de-DE" sz="1400" dirty="0"/>
              <a:t>Moderne Produktentwicklung im regulierten Umfeld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95AEF79-FC74-47A2-8F88-A0C46FE51F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1721104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764507"/>
      </p:ext>
    </p:extLst>
  </p:cSld>
  <p:clrMapOvr>
    <a:masterClrMapping/>
  </p:clrMapOvr>
</p:sld>
</file>

<file path=ppt/theme/theme1.xml><?xml version="1.0" encoding="utf-8"?>
<a:theme xmlns:a="http://schemas.openxmlformats.org/drawingml/2006/main" name="White">
  <a:themeElements>
    <a:clrScheme name="solarisBank2">
      <a:dk1>
        <a:srgbClr val="232D3E"/>
      </a:dk1>
      <a:lt1>
        <a:srgbClr val="FEFFFF"/>
      </a:lt1>
      <a:dk2>
        <a:srgbClr val="353535"/>
      </a:dk2>
      <a:lt2>
        <a:srgbClr val="EAEAEA"/>
      </a:lt2>
      <a:accent1>
        <a:srgbClr val="F37C00"/>
      </a:accent1>
      <a:accent2>
        <a:srgbClr val="FFD138"/>
      </a:accent2>
      <a:accent3>
        <a:srgbClr val="0A96D3"/>
      </a:accent3>
      <a:accent4>
        <a:srgbClr val="D55065"/>
      </a:accent4>
      <a:accent5>
        <a:srgbClr val="31B18F"/>
      </a:accent5>
      <a:accent6>
        <a:srgbClr val="9B69AF"/>
      </a:accent6>
      <a:hlink>
        <a:srgbClr val="F37C00"/>
      </a:hlink>
      <a:folHlink>
        <a:srgbClr val="F37C00"/>
      </a:folHlink>
    </a:clrScheme>
    <a:fontScheme name="solarisBank">
      <a:majorFont>
        <a:latin typeface="Sailec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ctr">
          <a:defRPr dirty="0" smtClean="0">
            <a:solidFill>
              <a:schemeClr val="bg1"/>
            </a:solidFill>
            <a:latin typeface="Lato Light" panose="020F0502020204030203" pitchFamily="34" charset="0"/>
            <a:ea typeface="Lato Light" panose="020F0502020204030203" pitchFamily="34" charset="0"/>
            <a:cs typeface="Lato Light" panose="020F050202020403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B_PresoTemplate+ReferenceLibrary_Summer2018" id="{E7F56C6E-A414-314B-81C7-1CFB0F9A8E7A}" vid="{BF1F662C-DD90-CB42-8E56-7405F318DE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2032</Words>
  <Application>Microsoft Office PowerPoint</Application>
  <PresentationFormat>Breitbild</PresentationFormat>
  <Paragraphs>602</Paragraphs>
  <Slides>54</Slides>
  <Notes>11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54</vt:i4>
      </vt:variant>
    </vt:vector>
  </HeadingPairs>
  <TitlesOfParts>
    <vt:vector size="64" baseType="lpstr">
      <vt:lpstr>Arial</vt:lpstr>
      <vt:lpstr>Calibri</vt:lpstr>
      <vt:lpstr>Courier New</vt:lpstr>
      <vt:lpstr>Lato</vt:lpstr>
      <vt:lpstr>Lato Black</vt:lpstr>
      <vt:lpstr>Lato Light</vt:lpstr>
      <vt:lpstr>Lato Medium</vt:lpstr>
      <vt:lpstr>Lucida Sans Unicode</vt:lpstr>
      <vt:lpstr>Sailec</vt:lpstr>
      <vt:lpstr>White</vt:lpstr>
      <vt:lpstr>PowerPoint-Präsentation</vt:lpstr>
      <vt:lpstr>Hi!  Ich bin Dennis..!</vt:lpstr>
      <vt:lpstr>PowerPoint-Präsentation</vt:lpstr>
      <vt:lpstr>PowerPoint-Präsentation</vt:lpstr>
      <vt:lpstr>Compliance In Code</vt:lpstr>
      <vt:lpstr>Compliance In Code</vt:lpstr>
      <vt:lpstr>Compliance In Code</vt:lpstr>
      <vt:lpstr>PowerPoint-Präsentation</vt:lpstr>
      <vt:lpstr>Compliance In Code</vt:lpstr>
      <vt:lpstr>PowerPoint-Präsentation</vt:lpstr>
      <vt:lpstr>Compliance In Code</vt:lpstr>
      <vt:lpstr>Compliance In Code</vt:lpstr>
      <vt:lpstr>Compliance In Code</vt:lpstr>
      <vt:lpstr>Compliance In Code</vt:lpstr>
      <vt:lpstr>Compliance In Code</vt:lpstr>
      <vt:lpstr>Compliance In Code</vt:lpstr>
      <vt:lpstr>Compliance In Code</vt:lpstr>
      <vt:lpstr>Compliance In Code</vt:lpstr>
      <vt:lpstr>Compliance In Code</vt:lpstr>
      <vt:lpstr>Compliance In Code</vt:lpstr>
      <vt:lpstr>Compliance In Code</vt:lpstr>
      <vt:lpstr>PowerPoint-Präsentation</vt:lpstr>
      <vt:lpstr>Compliance In Code</vt:lpstr>
      <vt:lpstr>Compliance In Code</vt:lpstr>
      <vt:lpstr>Compliance In Code</vt:lpstr>
      <vt:lpstr>Compliance In Code</vt:lpstr>
      <vt:lpstr>Compliance In Code</vt:lpstr>
      <vt:lpstr>Compliance In Code</vt:lpstr>
      <vt:lpstr>Compliance In Code</vt:lpstr>
      <vt:lpstr>Compliance In Code</vt:lpstr>
      <vt:lpstr>Compliance In Code</vt:lpstr>
      <vt:lpstr>Compliance In Code</vt:lpstr>
      <vt:lpstr>Compliance In Code</vt:lpstr>
      <vt:lpstr>Compliance In Code</vt:lpstr>
      <vt:lpstr>Compliance In Code</vt:lpstr>
      <vt:lpstr>Compliance In Code</vt:lpstr>
      <vt:lpstr>Compliance In Code</vt:lpstr>
      <vt:lpstr>Compliance In Code</vt:lpstr>
      <vt:lpstr>Compliance In Code</vt:lpstr>
      <vt:lpstr>Compliance In Code</vt:lpstr>
      <vt:lpstr>Compliance In Code</vt:lpstr>
      <vt:lpstr>Compliance In Code</vt:lpstr>
      <vt:lpstr>Compliance In Code</vt:lpstr>
      <vt:lpstr>Compliance In Code</vt:lpstr>
      <vt:lpstr>Compliance In Code</vt:lpstr>
      <vt:lpstr>Compliance In Code</vt:lpstr>
      <vt:lpstr>Compliance In Code</vt:lpstr>
      <vt:lpstr>Compliance In Code</vt:lpstr>
      <vt:lpstr>Compliance In Code</vt:lpstr>
      <vt:lpstr>Compliance In Code</vt:lpstr>
      <vt:lpstr>Compliance In Code</vt:lpstr>
      <vt:lpstr>Compliance In Code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Kristof Gatter</dc:creator>
  <cp:lastModifiedBy>Dennis Winter</cp:lastModifiedBy>
  <cp:revision>681</cp:revision>
  <cp:lastPrinted>2018-03-16T15:30:47Z</cp:lastPrinted>
  <dcterms:created xsi:type="dcterms:W3CDTF">2017-06-22T15:53:55Z</dcterms:created>
  <dcterms:modified xsi:type="dcterms:W3CDTF">2019-10-26T15:49:31Z</dcterms:modified>
</cp:coreProperties>
</file>