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9"/>
  </p:notesMasterIdLst>
  <p:handoutMasterIdLst>
    <p:handoutMasterId r:id="rId40"/>
  </p:handoutMasterIdLst>
  <p:sldIdLst>
    <p:sldId id="256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89" r:id="rId17"/>
    <p:sldId id="271" r:id="rId18"/>
    <p:sldId id="272" r:id="rId19"/>
    <p:sldId id="273" r:id="rId20"/>
    <p:sldId id="275" r:id="rId21"/>
    <p:sldId id="276" r:id="rId22"/>
    <p:sldId id="277" r:id="rId23"/>
    <p:sldId id="282" r:id="rId24"/>
    <p:sldId id="283" r:id="rId25"/>
    <p:sldId id="284" r:id="rId26"/>
    <p:sldId id="287" r:id="rId27"/>
    <p:sldId id="278" r:id="rId28"/>
    <p:sldId id="279" r:id="rId29"/>
    <p:sldId id="285" r:id="rId30"/>
    <p:sldId id="280" r:id="rId31"/>
    <p:sldId id="286" r:id="rId32"/>
    <p:sldId id="291" r:id="rId33"/>
    <p:sldId id="288" r:id="rId34"/>
    <p:sldId id="292" r:id="rId35"/>
    <p:sldId id="293" r:id="rId36"/>
    <p:sldId id="294" r:id="rId37"/>
    <p:sldId id="290" r:id="rId38"/>
  </p:sldIdLst>
  <p:sldSz cx="9144000" cy="5143500" type="screen16x9"/>
  <p:notesSz cx="6858000" cy="9926638"/>
  <p:custDataLst>
    <p:tags r:id="rId41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07D45CBF-9B08-46EC-9582-369859A4CEF6}">
          <p14:sldIdLst>
            <p14:sldId id="256"/>
            <p14:sldId id="257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89"/>
            <p14:sldId id="271"/>
            <p14:sldId id="272"/>
            <p14:sldId id="273"/>
            <p14:sldId id="275"/>
            <p14:sldId id="276"/>
            <p14:sldId id="277"/>
            <p14:sldId id="282"/>
            <p14:sldId id="283"/>
            <p14:sldId id="284"/>
            <p14:sldId id="287"/>
            <p14:sldId id="278"/>
            <p14:sldId id="279"/>
            <p14:sldId id="285"/>
            <p14:sldId id="280"/>
            <p14:sldId id="286"/>
            <p14:sldId id="291"/>
            <p14:sldId id="288"/>
            <p14:sldId id="292"/>
            <p14:sldId id="293"/>
            <p14:sldId id="294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68">
          <p15:clr>
            <a:srgbClr val="A4A3A4"/>
          </p15:clr>
        </p15:guide>
        <p15:guide id="2" orient="horz" pos="523">
          <p15:clr>
            <a:srgbClr val="A4A3A4"/>
          </p15:clr>
        </p15:guide>
        <p15:guide id="3" orient="horz" pos="340">
          <p15:clr>
            <a:srgbClr val="A4A3A4"/>
          </p15:clr>
        </p15:guide>
        <p15:guide id="4" orient="horz" pos="2836">
          <p15:clr>
            <a:srgbClr val="A4A3A4"/>
          </p15:clr>
        </p15:guide>
        <p15:guide id="5" orient="horz" pos="2971">
          <p15:clr>
            <a:srgbClr val="A4A3A4"/>
          </p15:clr>
        </p15:guide>
        <p15:guide id="6" pos="5603">
          <p15:clr>
            <a:srgbClr val="A4A3A4"/>
          </p15:clr>
        </p15:guide>
        <p15:guide id="7" pos="4742">
          <p15:clr>
            <a:srgbClr val="A4A3A4"/>
          </p15:clr>
        </p15:guide>
        <p15:guide id="8" pos="2881">
          <p15:clr>
            <a:srgbClr val="A4A3A4"/>
          </p15:clr>
        </p15:guide>
        <p15:guide id="9" pos="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04" autoAdjust="0"/>
    <p:restoredTop sz="93735" autoAdjust="0"/>
  </p:normalViewPr>
  <p:slideViewPr>
    <p:cSldViewPr snapToGrid="0" snapToObjects="1" showGuides="1">
      <p:cViewPr varScale="1">
        <p:scale>
          <a:sx n="109" d="100"/>
          <a:sy n="109" d="100"/>
        </p:scale>
        <p:origin x="994" y="91"/>
      </p:cViewPr>
      <p:guideLst>
        <p:guide orient="horz" pos="568"/>
        <p:guide orient="horz" pos="523"/>
        <p:guide orient="horz" pos="340"/>
        <p:guide orient="horz" pos="2836"/>
        <p:guide orient="horz" pos="2971"/>
        <p:guide pos="5603"/>
        <p:guide pos="4742"/>
        <p:guide pos="2881"/>
        <p:guide pos="16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1" d="100"/>
          <a:sy n="61" d="100"/>
        </p:scale>
        <p:origin x="3245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F8B87-0686-4F37-A7A4-05001AE5DA16}" type="datetimeFigureOut">
              <a:rPr lang="de-DE" smtClean="0"/>
              <a:t>15.11.2019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3B604-E771-473B-BE4F-2E0DA9758C4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5718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4DAA7-251F-4E17-B53E-FD98278B16FB}" type="datetimeFigureOut">
              <a:rPr lang="de-DE" smtClean="0"/>
              <a:t>15.11.2019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5EBB8-7935-4F70-8AB6-AF1F58DEA4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6793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5EBB8-7935-4F70-8AB6-AF1F58DEA4A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2852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Leichtester </a:t>
            </a:r>
            <a:r>
              <a:rPr lang="de-DE" dirty="0" err="1" smtClean="0"/>
              <a:t>Use</a:t>
            </a:r>
            <a:r>
              <a:rPr lang="de-DE" dirty="0" smtClean="0"/>
              <a:t> Case ist Load </a:t>
            </a:r>
            <a:r>
              <a:rPr lang="de-DE" dirty="0" err="1" smtClean="0"/>
              <a:t>Balancing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5EBB8-7935-4F70-8AB6-AF1F58DEA4AB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308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5" Type="http://schemas.openxmlformats.org/officeDocument/2006/relationships/image" Target="../media/image1.emf"/><Relationship Id="rId10" Type="http://schemas.openxmlformats.org/officeDocument/2006/relationships/image" Target="../media/image7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1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4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5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6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7.png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7.png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0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5" Type="http://schemas.openxmlformats.org/officeDocument/2006/relationships/image" Target="../media/image1.emf"/><Relationship Id="rId10" Type="http://schemas.openxmlformats.org/officeDocument/2006/relationships/image" Target="../media/image7.png"/><Relationship Id="rId4" Type="http://schemas.openxmlformats.org/officeDocument/2006/relationships/oleObject" Target="../embeddings/oleObject19.bin"/><Relationship Id="rId9" Type="http://schemas.openxmlformats.org/officeDocument/2006/relationships/image" Target="../media/image6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868107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Bild 1" descr="https://www.eurodatatec.de/sites/default/files/Header_connectivity_iStock_000053801880Medium.jpg"/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027"/>
            <a:ext cx="9143999" cy="3520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98" y="3506531"/>
            <a:ext cx="5010498" cy="536404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99" y="2352223"/>
            <a:ext cx="5010498" cy="104233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198" y="2356647"/>
            <a:ext cx="5009969" cy="1037905"/>
          </a:xfrm>
          <a:noFill/>
        </p:spPr>
        <p:txBody>
          <a:bodyPr wrap="square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 smtClean="0"/>
              <a:t>Haupttitel (fett, wenn mit Untertitel)</a:t>
            </a:r>
            <a:br>
              <a:rPr lang="de-DE" dirty="0" smtClean="0"/>
            </a:br>
            <a:r>
              <a:rPr lang="de-DE" dirty="0" smtClean="0"/>
              <a:t>(Open Sans, 20 </a:t>
            </a:r>
            <a:r>
              <a:rPr lang="de-DE" dirty="0" err="1" smtClean="0"/>
              <a:t>pt</a:t>
            </a:r>
            <a:r>
              <a:rPr lang="de-DE" dirty="0" smtClean="0"/>
              <a:t>,</a:t>
            </a:r>
            <a:br>
              <a:rPr lang="de-DE" dirty="0" smtClean="0"/>
            </a:br>
            <a:r>
              <a:rPr lang="de-DE" dirty="0" smtClean="0"/>
              <a:t>max. 2 Zeilen Untertitel)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85198" y="3507032"/>
            <a:ext cx="5009969" cy="535903"/>
          </a:xfrm>
          <a:noFill/>
        </p:spPr>
        <p:txBody>
          <a:bodyPr anchor="ctr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Autor oder Vortragender, Position</a:t>
            </a:r>
            <a:br>
              <a:rPr lang="de-DE" dirty="0" smtClean="0"/>
            </a:br>
            <a:r>
              <a:rPr lang="de-DE" dirty="0" smtClean="0"/>
              <a:t>Ort, XX.XX.XXXX (Open Sans Light, 12 </a:t>
            </a:r>
            <a:r>
              <a:rPr lang="de-DE" dirty="0" err="1" smtClean="0"/>
              <a:t>pt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© 2018 PENTASYS AG</a:t>
            </a:r>
            <a:endParaRPr lang="de-DE" dirty="0"/>
          </a:p>
        </p:txBody>
      </p:sp>
      <p:pic>
        <p:nvPicPr>
          <p:cNvPr id="9" name="Bild 21" descr="Logo_PENTASYS_4c.eps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219" y="133308"/>
            <a:ext cx="2220544" cy="690692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56648"/>
            <a:ext cx="682696" cy="1036234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06531"/>
            <a:ext cx="682696" cy="53640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949" y="2358318"/>
            <a:ext cx="3450051" cy="1036234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949" y="3506531"/>
            <a:ext cx="3450051" cy="53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437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tomotive &amp; Techn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1684646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Bild 12" descr="automotive_high_technology_800x320.jpg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8" b="1404"/>
          <a:stretch/>
        </p:blipFill>
        <p:spPr>
          <a:xfrm>
            <a:off x="0" y="990027"/>
            <a:ext cx="9144000" cy="3512123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305" y="2352223"/>
            <a:ext cx="5010498" cy="104233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Leistentitel, Open Sans Light, 12 </a:t>
            </a:r>
            <a:r>
              <a:rPr lang="de-DE" dirty="0" err="1" smtClean="0"/>
              <a:t>pt</a:t>
            </a:r>
            <a:r>
              <a:rPr lang="de-DE" dirty="0" smtClean="0"/>
              <a:t>, GROSSBUCHSTABEN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© 2018 PENTASYS AG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448833" y="2356648"/>
            <a:ext cx="5009970" cy="1037905"/>
          </a:xfrm>
          <a:noFill/>
        </p:spPr>
        <p:txBody>
          <a:bodyPr anchor="ctr"/>
          <a:lstStyle>
            <a:lvl1pPr>
              <a:spcBef>
                <a:spcPts val="0"/>
              </a:spcBef>
              <a:defRPr sz="2000">
                <a:latin typeface="+mj-lt"/>
              </a:defRPr>
            </a:lvl1pPr>
          </a:lstStyle>
          <a:p>
            <a:pPr lvl="0"/>
            <a:r>
              <a:rPr lang="de-DE" dirty="0" smtClean="0"/>
              <a:t>Automotive &amp; Technology</a:t>
            </a:r>
            <a:br>
              <a:rPr lang="de-DE" dirty="0" smtClean="0"/>
            </a:br>
            <a:r>
              <a:rPr lang="de-DE" dirty="0" smtClean="0"/>
              <a:t>(Open Sans Light, 20 </a:t>
            </a:r>
            <a:r>
              <a:rPr lang="de-DE" dirty="0" err="1" smtClean="0"/>
              <a:t>pt</a:t>
            </a:r>
            <a:r>
              <a:rPr lang="de-DE" dirty="0" smtClean="0"/>
              <a:t>, max. 2 Zeilen)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803" y="2356648"/>
            <a:ext cx="682696" cy="1036234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8318"/>
            <a:ext cx="3450051" cy="103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41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0948246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7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Bild 11" descr="financial_services_800x320.jpg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4"/>
          <a:stretch/>
        </p:blipFill>
        <p:spPr>
          <a:xfrm>
            <a:off x="0" y="990027"/>
            <a:ext cx="9144000" cy="3512123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99" y="2352223"/>
            <a:ext cx="5010498" cy="104233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Leistentitel, Open Sans Light, 12 </a:t>
            </a:r>
            <a:r>
              <a:rPr lang="de-DE" dirty="0" err="1" smtClean="0"/>
              <a:t>pt</a:t>
            </a:r>
            <a:r>
              <a:rPr lang="de-DE" dirty="0" smtClean="0"/>
              <a:t>, GROSSBUCHSTABEN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© 2018 PENTASYS AG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85199" y="2356648"/>
            <a:ext cx="5009968" cy="1037905"/>
          </a:xfrm>
          <a:noFill/>
        </p:spPr>
        <p:txBody>
          <a:bodyPr anchor="ctr"/>
          <a:lstStyle>
            <a:lvl1pPr>
              <a:spcBef>
                <a:spcPts val="0"/>
              </a:spcBef>
              <a:defRPr sz="2000">
                <a:latin typeface="+mj-lt"/>
              </a:defRPr>
            </a:lvl1pPr>
          </a:lstStyle>
          <a:p>
            <a:pPr lvl="0"/>
            <a:r>
              <a:rPr lang="de-DE" dirty="0" smtClean="0"/>
              <a:t>Financial Services</a:t>
            </a:r>
            <a:br>
              <a:rPr lang="de-DE" dirty="0" smtClean="0"/>
            </a:br>
            <a:r>
              <a:rPr lang="de-DE" dirty="0" smtClean="0"/>
              <a:t>(Open Sans Light, 20 </a:t>
            </a:r>
            <a:r>
              <a:rPr lang="de-DE" dirty="0" err="1" smtClean="0"/>
              <a:t>pt</a:t>
            </a:r>
            <a:r>
              <a:rPr lang="de-DE" dirty="0" smtClean="0"/>
              <a:t>, max. 2 Zeilen)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56648"/>
            <a:ext cx="682696" cy="1036234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949" y="2358318"/>
            <a:ext cx="3450051" cy="103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75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lecommunication &amp;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870119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50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Bild 8" descr="telecommunication_media_800x320.jpg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2"/>
          <a:stretch/>
        </p:blipFill>
        <p:spPr>
          <a:xfrm>
            <a:off x="0" y="990027"/>
            <a:ext cx="9144000" cy="3512123"/>
          </a:xfrm>
          <a:prstGeom prst="rect">
            <a:avLst/>
          </a:prstGeom>
          <a:noFill/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99" y="2352223"/>
            <a:ext cx="5010498" cy="104233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Leistentitel, Open Sans Light, 12 </a:t>
            </a:r>
            <a:r>
              <a:rPr lang="de-DE" dirty="0" err="1" smtClean="0"/>
              <a:t>pt</a:t>
            </a:r>
            <a:r>
              <a:rPr lang="de-DE" dirty="0" smtClean="0"/>
              <a:t>, GROSSBUCHSTABEN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© 2018 PENTASYS AG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85199" y="2356648"/>
            <a:ext cx="5009968" cy="1037905"/>
          </a:xfrm>
          <a:noFill/>
        </p:spPr>
        <p:txBody>
          <a:bodyPr anchor="ctr"/>
          <a:lstStyle>
            <a:lvl1pPr>
              <a:spcBef>
                <a:spcPts val="0"/>
              </a:spcBef>
              <a:defRPr sz="2000">
                <a:latin typeface="+mj-lt"/>
              </a:defRPr>
            </a:lvl1pPr>
          </a:lstStyle>
          <a:p>
            <a:pPr lvl="0"/>
            <a:r>
              <a:rPr lang="en-US" dirty="0" smtClean="0"/>
              <a:t>Telecommunication &amp; Media</a:t>
            </a:r>
            <a:br>
              <a:rPr lang="en-US" dirty="0" smtClean="0"/>
            </a:br>
            <a:r>
              <a:rPr lang="en-US" dirty="0" smtClean="0"/>
              <a:t>(Open Sans Light, 20 </a:t>
            </a:r>
            <a:r>
              <a:rPr lang="en-US" dirty="0" err="1" smtClean="0"/>
              <a:t>pt</a:t>
            </a:r>
            <a:r>
              <a:rPr lang="en-US" dirty="0" smtClean="0"/>
              <a:t>, max. 2 </a:t>
            </a:r>
            <a:r>
              <a:rPr lang="en-US" dirty="0" err="1" smtClean="0"/>
              <a:t>Zeilen</a:t>
            </a:r>
            <a:r>
              <a:rPr lang="en-US" dirty="0" smtClean="0"/>
              <a:t>)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56648"/>
            <a:ext cx="682696" cy="1036234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949" y="2358318"/>
            <a:ext cx="3450051" cy="103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370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vel, Transports &amp; Log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9247001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0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Bild 9" descr="travel_transport_logistics_800x320.jpg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2"/>
          <a:stretch/>
        </p:blipFill>
        <p:spPr>
          <a:xfrm>
            <a:off x="0" y="990027"/>
            <a:ext cx="9144000" cy="3512123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99" y="2352223"/>
            <a:ext cx="5010498" cy="104233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Leistentitel, Open Sans Light, 12 </a:t>
            </a:r>
            <a:r>
              <a:rPr lang="de-DE" dirty="0" err="1" smtClean="0"/>
              <a:t>pt</a:t>
            </a:r>
            <a:r>
              <a:rPr lang="de-DE" dirty="0" smtClean="0"/>
              <a:t>, GROSSBUCHSTABEN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© 2018 PENTASYS AG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85199" y="2356648"/>
            <a:ext cx="5009968" cy="1037905"/>
          </a:xfrm>
          <a:noFill/>
        </p:spPr>
        <p:txBody>
          <a:bodyPr anchor="ctr"/>
          <a:lstStyle>
            <a:lvl1pPr>
              <a:spcBef>
                <a:spcPts val="0"/>
              </a:spcBef>
              <a:defRPr sz="2000">
                <a:latin typeface="+mj-lt"/>
              </a:defRPr>
            </a:lvl1pPr>
          </a:lstStyle>
          <a:p>
            <a:pPr lvl="0"/>
            <a:r>
              <a:rPr lang="en-US" dirty="0" smtClean="0"/>
              <a:t>Travel, Transports &amp; Logistics</a:t>
            </a:r>
            <a:br>
              <a:rPr lang="en-US" dirty="0" smtClean="0"/>
            </a:br>
            <a:r>
              <a:rPr lang="en-US" dirty="0" smtClean="0"/>
              <a:t>(Open Sans Light, 20 </a:t>
            </a:r>
            <a:r>
              <a:rPr lang="en-US" dirty="0" err="1" smtClean="0"/>
              <a:t>pt</a:t>
            </a:r>
            <a:r>
              <a:rPr lang="en-US" dirty="0" smtClean="0"/>
              <a:t>, max. 2 </a:t>
            </a:r>
            <a:r>
              <a:rPr lang="en-US" dirty="0" err="1" smtClean="0"/>
              <a:t>Zeilen</a:t>
            </a:r>
            <a:r>
              <a:rPr lang="en-US" dirty="0" smtClean="0"/>
              <a:t>)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56648"/>
            <a:ext cx="682696" cy="1036234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949" y="2358318"/>
            <a:ext cx="3450051" cy="103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12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oss Indust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7884322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2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Bild 8" descr="cross_industry_solutions_800x320_icons-1.jpg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2"/>
          <a:stretch/>
        </p:blipFill>
        <p:spPr>
          <a:xfrm>
            <a:off x="0" y="990027"/>
            <a:ext cx="9144000" cy="3512123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99" y="2352223"/>
            <a:ext cx="5010498" cy="104233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Leistentitel, Open Sans Light, 12 </a:t>
            </a:r>
            <a:r>
              <a:rPr lang="de-DE" dirty="0" err="1" smtClean="0"/>
              <a:t>pt</a:t>
            </a:r>
            <a:r>
              <a:rPr lang="de-DE" dirty="0" smtClean="0"/>
              <a:t>, GROSSBUCHSTABEN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© 2018 PENTASYS AG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85199" y="2356648"/>
            <a:ext cx="5009968" cy="1037905"/>
          </a:xfrm>
          <a:noFill/>
        </p:spPr>
        <p:txBody>
          <a:bodyPr anchor="ctr"/>
          <a:lstStyle>
            <a:lvl1pPr>
              <a:spcBef>
                <a:spcPts val="0"/>
              </a:spcBef>
              <a:defRPr sz="2000">
                <a:latin typeface="+mj-lt"/>
              </a:defRPr>
            </a:lvl1pPr>
          </a:lstStyle>
          <a:p>
            <a:pPr lvl="0"/>
            <a:r>
              <a:rPr lang="de-DE" dirty="0" smtClean="0"/>
              <a:t>Cross Industries</a:t>
            </a:r>
            <a:br>
              <a:rPr lang="de-DE" dirty="0" smtClean="0"/>
            </a:br>
            <a:r>
              <a:rPr lang="de-DE" dirty="0" smtClean="0"/>
              <a:t>(Open Sans Light, 20 </a:t>
            </a:r>
            <a:r>
              <a:rPr lang="de-DE" dirty="0" err="1" smtClean="0"/>
              <a:t>pt</a:t>
            </a:r>
            <a:r>
              <a:rPr lang="de-DE" dirty="0" smtClean="0"/>
              <a:t>, max. 2 Zeilen)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56648"/>
            <a:ext cx="682696" cy="1036234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949" y="2358318"/>
            <a:ext cx="3450051" cy="103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716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877431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© 2018 PENTASYS AG</a:t>
            </a:r>
            <a:endParaRPr lang="de-DE" dirty="0"/>
          </a:p>
        </p:txBody>
      </p:sp>
      <p:sp>
        <p:nvSpPr>
          <p:cNvPr id="3" name="Textfeld 2"/>
          <p:cNvSpPr txBox="1"/>
          <p:nvPr userDrawn="1"/>
        </p:nvSpPr>
        <p:spPr>
          <a:xfrm>
            <a:off x="324000" y="252000"/>
            <a:ext cx="59497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200" dirty="0" smtClean="0">
                <a:latin typeface="+mj-lt"/>
              </a:rPr>
              <a:t>AGENDA</a:t>
            </a:r>
          </a:p>
        </p:txBody>
      </p:sp>
      <p:pic>
        <p:nvPicPr>
          <p:cNvPr id="10" name="shutterstock_501028759_reduziert_s.eps" descr="/Volumes/_aktive_Kunden/PEN/CI-ORDNER/Visual/shutterstock_501028759_reduziert_s.eps"/>
          <p:cNvPicPr>
            <a:picLocks noChangeAspect="1"/>
          </p:cNvPicPr>
          <p:nvPr userDrawn="1"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0910">
            <a:off x="-55035" y="2221346"/>
            <a:ext cx="3122580" cy="2294709"/>
          </a:xfrm>
          <a:prstGeom prst="rect">
            <a:avLst/>
          </a:prstGeom>
        </p:spPr>
      </p:pic>
      <p:cxnSp>
        <p:nvCxnSpPr>
          <p:cNvPr id="11" name="Gerade Verbindung 10"/>
          <p:cNvCxnSpPr/>
          <p:nvPr userDrawn="1"/>
        </p:nvCxnSpPr>
        <p:spPr>
          <a:xfrm>
            <a:off x="3406413" y="1372905"/>
            <a:ext cx="0" cy="2782597"/>
          </a:xfrm>
          <a:prstGeom prst="line">
            <a:avLst/>
          </a:prstGeom>
          <a:ln w="3175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745282" y="1719553"/>
            <a:ext cx="5149481" cy="2089301"/>
          </a:xfrm>
        </p:spPr>
        <p:txBody>
          <a:bodyPr anchor="ctr"/>
          <a:lstStyle>
            <a:lvl2pPr>
              <a:defRPr sz="1400" baseline="0"/>
            </a:lvl2pPr>
          </a:lstStyle>
          <a:p>
            <a:pPr lvl="1"/>
            <a:r>
              <a:rPr lang="de-DE" dirty="0" err="1" smtClean="0"/>
              <a:t>Agendapunkte</a:t>
            </a:r>
            <a:r>
              <a:rPr lang="de-DE" dirty="0" smtClean="0"/>
              <a:t> eingeben + um eine Listenebene erhöhen, + wenn Platz ausreicht, Schrift auf 14 </a:t>
            </a:r>
            <a:r>
              <a:rPr lang="de-DE" dirty="0" err="1" smtClean="0"/>
              <a:t>pt</a:t>
            </a:r>
            <a:r>
              <a:rPr lang="de-DE" dirty="0" smtClean="0"/>
              <a:t> hochsetzen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9348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1 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3494310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7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Bild 1" descr="https://www.eurodatatec.de/sites/default/files/Header_connectivity_iStock_000053801880Medium.jpg"/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027"/>
            <a:ext cx="9143999" cy="3520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1355481"/>
            <a:ext cx="3309855" cy="286488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010047"/>
            <a:ext cx="9143245" cy="1755503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© 2018 PENTASYS AG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853852" y="3190117"/>
            <a:ext cx="2622662" cy="212725"/>
          </a:xfrm>
        </p:spPr>
        <p:txBody>
          <a:bodyPr anchor="ctr">
            <a:normAutofit/>
          </a:bodyPr>
          <a:lstStyle>
            <a:lvl1pPr>
              <a:defRPr sz="1000"/>
            </a:lvl1pPr>
          </a:lstStyle>
          <a:p>
            <a:pPr lvl="0"/>
            <a:r>
              <a:rPr lang="de-DE" dirty="0" smtClean="0"/>
              <a:t>E-Mail: vorname.name@pentasys.de</a:t>
            </a:r>
            <a:endParaRPr lang="de-DE" dirty="0"/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4"/>
          </p:nvPr>
        </p:nvSpPr>
        <p:spPr>
          <a:xfrm>
            <a:off x="252413" y="2373242"/>
            <a:ext cx="1486800" cy="10296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7" name="Textfeld 16"/>
          <p:cNvSpPr txBox="1"/>
          <p:nvPr userDrawn="1"/>
        </p:nvSpPr>
        <p:spPr>
          <a:xfrm>
            <a:off x="252413" y="2024267"/>
            <a:ext cx="199734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000" dirty="0" smtClean="0">
                <a:latin typeface="+mn-lt"/>
                <a:cs typeface="Open Sans"/>
              </a:rPr>
              <a:t>Ihr persönlicher Ansprechpartner</a:t>
            </a:r>
            <a:endParaRPr lang="de-DE" sz="1000" dirty="0" smtClean="0"/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853852" y="2378789"/>
            <a:ext cx="2622662" cy="212725"/>
          </a:xfrm>
        </p:spPr>
        <p:txBody>
          <a:bodyPr anchor="ctr">
            <a:normAutofit/>
          </a:bodyPr>
          <a:lstStyle>
            <a:lvl1pPr>
              <a:defRPr sz="1000" baseline="0"/>
            </a:lvl1pPr>
          </a:lstStyle>
          <a:p>
            <a:pPr lvl="0"/>
            <a:r>
              <a:rPr lang="de-DE" dirty="0" smtClean="0"/>
              <a:t>VORNAME NAME</a:t>
            </a:r>
            <a:endParaRPr lang="de-DE" dirty="0"/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853852" y="2649232"/>
            <a:ext cx="2622662" cy="212725"/>
          </a:xfrm>
        </p:spPr>
        <p:txBody>
          <a:bodyPr anchor="ctr">
            <a:normAutofit/>
          </a:bodyPr>
          <a:lstStyle>
            <a:lvl1pPr>
              <a:defRPr sz="1000"/>
            </a:lvl1pPr>
          </a:lstStyle>
          <a:p>
            <a:pPr lvl="0"/>
            <a:r>
              <a:rPr lang="de-DE" dirty="0" smtClean="0"/>
              <a:t>POSITION</a:t>
            </a:r>
            <a:endParaRPr lang="de-DE" dirty="0"/>
          </a:p>
        </p:txBody>
      </p:sp>
      <p:sp>
        <p:nvSpPr>
          <p:cNvPr id="21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853852" y="2919675"/>
            <a:ext cx="2622662" cy="212725"/>
          </a:xfrm>
        </p:spPr>
        <p:txBody>
          <a:bodyPr anchor="ctr">
            <a:normAutofit/>
          </a:bodyPr>
          <a:lstStyle>
            <a:lvl1pPr>
              <a:defRPr sz="1000"/>
            </a:lvl1pPr>
          </a:lstStyle>
          <a:p>
            <a:pPr lvl="0"/>
            <a:r>
              <a:rPr lang="de-DE" dirty="0" smtClean="0"/>
              <a:t>Telefon: 089 579 52-0</a:t>
            </a:r>
          </a:p>
        </p:txBody>
      </p:sp>
      <p:cxnSp>
        <p:nvCxnSpPr>
          <p:cNvPr id="30" name="Gerade Verbindung 29"/>
          <p:cNvCxnSpPr/>
          <p:nvPr userDrawn="1"/>
        </p:nvCxnSpPr>
        <p:spPr>
          <a:xfrm>
            <a:off x="6113035" y="2373242"/>
            <a:ext cx="0" cy="1029600"/>
          </a:xfrm>
          <a:prstGeom prst="line">
            <a:avLst/>
          </a:prstGeom>
          <a:ln w="3175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 userDrawn="1"/>
        </p:nvCxnSpPr>
        <p:spPr>
          <a:xfrm>
            <a:off x="1796533" y="2373242"/>
            <a:ext cx="0" cy="1029600"/>
          </a:xfrm>
          <a:prstGeom prst="line">
            <a:avLst/>
          </a:prstGeom>
          <a:ln w="3175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feld 31"/>
          <p:cNvSpPr txBox="1"/>
          <p:nvPr userDrawn="1"/>
        </p:nvSpPr>
        <p:spPr>
          <a:xfrm>
            <a:off x="6170634" y="2351291"/>
            <a:ext cx="1327286" cy="10464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70000"/>
              </a:lnSpc>
            </a:pPr>
            <a:r>
              <a:rPr lang="de-DE" sz="1000" dirty="0" smtClean="0">
                <a:latin typeface="+mn-lt"/>
                <a:cs typeface="Open Sans"/>
              </a:rPr>
              <a:t>PENTASYS AG</a:t>
            </a:r>
          </a:p>
          <a:p>
            <a:pPr>
              <a:lnSpc>
                <a:spcPct val="170000"/>
              </a:lnSpc>
            </a:pPr>
            <a:r>
              <a:rPr lang="de-DE" sz="1000" dirty="0" smtClean="0">
                <a:latin typeface="+mn-lt"/>
                <a:cs typeface="Open Sans"/>
              </a:rPr>
              <a:t>Rüdesheimer Straße 9</a:t>
            </a:r>
          </a:p>
          <a:p>
            <a:pPr>
              <a:lnSpc>
                <a:spcPct val="170000"/>
              </a:lnSpc>
            </a:pPr>
            <a:r>
              <a:rPr lang="de-DE" sz="1000" dirty="0" smtClean="0">
                <a:latin typeface="+mn-lt"/>
                <a:cs typeface="Open Sans"/>
              </a:rPr>
              <a:t>80686 München</a:t>
            </a:r>
          </a:p>
          <a:p>
            <a:pPr>
              <a:lnSpc>
                <a:spcPct val="170000"/>
              </a:lnSpc>
            </a:pPr>
            <a:r>
              <a:rPr lang="de-DE" sz="1000" dirty="0" smtClean="0">
                <a:latin typeface="+mn-lt"/>
                <a:cs typeface="Open Sans"/>
              </a:rPr>
              <a:t>www.pentasys.de</a:t>
            </a:r>
          </a:p>
        </p:txBody>
      </p:sp>
      <p:sp>
        <p:nvSpPr>
          <p:cNvPr id="23" name="Untertitel 2"/>
          <p:cNvSpPr txBox="1">
            <a:spLocks/>
          </p:cNvSpPr>
          <p:nvPr userDrawn="1"/>
        </p:nvSpPr>
        <p:spPr>
          <a:xfrm>
            <a:off x="252412" y="1355481"/>
            <a:ext cx="3304980" cy="288147"/>
          </a:xfrm>
          <a:prstGeom prst="rect">
            <a:avLst/>
          </a:prstGeom>
          <a:noFill/>
          <a:ln>
            <a:noFill/>
          </a:ln>
        </p:spPr>
        <p:txBody>
          <a:bodyPr vert="horz" wrap="none" lIns="72000" tIns="72000" rIns="72000" bIns="72000" rtlCol="0" anchor="ctr" anchorCtr="0">
            <a:noAutofit/>
          </a:bodyPr>
          <a:lstStyle>
            <a:defPPr>
              <a:defRPr lang="de-DE"/>
            </a:defPPr>
            <a:lvl1pPr indent="0">
              <a:spcBef>
                <a:spcPct val="20000"/>
              </a:spcBef>
              <a:buFont typeface="Arial"/>
              <a:buNone/>
              <a:defRPr sz="2000" kern="0" spc="20">
                <a:solidFill>
                  <a:srgbClr val="000000"/>
                </a:solidFill>
                <a:latin typeface="Open Sans Light"/>
                <a:cs typeface="Open Sans Light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l"/>
            <a:r>
              <a:rPr lang="de-DE" sz="1400" dirty="0" smtClean="0"/>
              <a:t>Wir werden Ihr Vertrauen rechtfertigen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641457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2 Pers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9690718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07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Bild 1" descr="https://www.eurodatatec.de/sites/default/files/Header_connectivity_iStock_000053801880Medium.jpg"/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027"/>
            <a:ext cx="9143999" cy="3520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1355481"/>
            <a:ext cx="3309855" cy="286488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010047"/>
            <a:ext cx="9143245" cy="1755503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© 2018 PENTASYS AG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853852" y="3190117"/>
            <a:ext cx="2622662" cy="212725"/>
          </a:xfrm>
        </p:spPr>
        <p:txBody>
          <a:bodyPr anchor="ctr">
            <a:normAutofit/>
          </a:bodyPr>
          <a:lstStyle>
            <a:lvl1pPr>
              <a:defRPr sz="1000"/>
            </a:lvl1pPr>
          </a:lstStyle>
          <a:p>
            <a:pPr lvl="0"/>
            <a:r>
              <a:rPr lang="de-DE" dirty="0" smtClean="0"/>
              <a:t>E-Mail: vorname.name@pentasys.de</a:t>
            </a:r>
            <a:endParaRPr lang="de-DE" dirty="0"/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4"/>
          </p:nvPr>
        </p:nvSpPr>
        <p:spPr>
          <a:xfrm>
            <a:off x="252413" y="2373242"/>
            <a:ext cx="1486800" cy="10296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7" name="Textfeld 16"/>
          <p:cNvSpPr txBox="1"/>
          <p:nvPr userDrawn="1"/>
        </p:nvSpPr>
        <p:spPr>
          <a:xfrm>
            <a:off x="252413" y="2024267"/>
            <a:ext cx="207588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000" dirty="0" smtClean="0">
                <a:latin typeface="+mn-lt"/>
                <a:cs typeface="Open Sans"/>
              </a:rPr>
              <a:t>Ihre persönlichen Ansprechpartner</a:t>
            </a:r>
            <a:endParaRPr lang="de-DE" sz="1000" dirty="0" smtClean="0"/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853852" y="2378789"/>
            <a:ext cx="2622662" cy="212725"/>
          </a:xfrm>
        </p:spPr>
        <p:txBody>
          <a:bodyPr anchor="ctr">
            <a:normAutofit/>
          </a:bodyPr>
          <a:lstStyle>
            <a:lvl1pPr>
              <a:defRPr sz="1000" baseline="0"/>
            </a:lvl1pPr>
          </a:lstStyle>
          <a:p>
            <a:pPr lvl="0"/>
            <a:r>
              <a:rPr lang="de-DE" dirty="0" smtClean="0"/>
              <a:t>VORNAME NAME</a:t>
            </a:r>
            <a:endParaRPr lang="de-DE" dirty="0"/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853852" y="2649232"/>
            <a:ext cx="2622662" cy="212725"/>
          </a:xfrm>
        </p:spPr>
        <p:txBody>
          <a:bodyPr anchor="ctr">
            <a:normAutofit/>
          </a:bodyPr>
          <a:lstStyle>
            <a:lvl1pPr>
              <a:defRPr sz="1000"/>
            </a:lvl1pPr>
          </a:lstStyle>
          <a:p>
            <a:pPr lvl="0"/>
            <a:r>
              <a:rPr lang="de-DE" dirty="0" smtClean="0"/>
              <a:t>POSITION</a:t>
            </a:r>
            <a:endParaRPr lang="de-DE" dirty="0"/>
          </a:p>
        </p:txBody>
      </p:sp>
      <p:sp>
        <p:nvSpPr>
          <p:cNvPr id="21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853852" y="2919675"/>
            <a:ext cx="2622662" cy="212725"/>
          </a:xfrm>
        </p:spPr>
        <p:txBody>
          <a:bodyPr anchor="ctr">
            <a:normAutofit/>
          </a:bodyPr>
          <a:lstStyle>
            <a:lvl1pPr>
              <a:defRPr sz="1000"/>
            </a:lvl1pPr>
          </a:lstStyle>
          <a:p>
            <a:pPr lvl="0"/>
            <a:r>
              <a:rPr lang="de-DE" dirty="0" smtClean="0"/>
              <a:t>Telefon: 089 579 52-0</a:t>
            </a:r>
          </a:p>
        </p:txBody>
      </p:sp>
      <p:cxnSp>
        <p:nvCxnSpPr>
          <p:cNvPr id="31" name="Gerade Verbindung 30"/>
          <p:cNvCxnSpPr/>
          <p:nvPr userDrawn="1"/>
        </p:nvCxnSpPr>
        <p:spPr>
          <a:xfrm>
            <a:off x="1796533" y="2373242"/>
            <a:ext cx="0" cy="1029600"/>
          </a:xfrm>
          <a:prstGeom prst="line">
            <a:avLst/>
          </a:prstGeom>
          <a:ln w="3175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Untertitel 2"/>
          <p:cNvSpPr txBox="1">
            <a:spLocks/>
          </p:cNvSpPr>
          <p:nvPr userDrawn="1"/>
        </p:nvSpPr>
        <p:spPr>
          <a:xfrm>
            <a:off x="252412" y="1355481"/>
            <a:ext cx="3304980" cy="288147"/>
          </a:xfrm>
          <a:prstGeom prst="rect">
            <a:avLst/>
          </a:prstGeom>
          <a:noFill/>
          <a:ln>
            <a:noFill/>
          </a:ln>
        </p:spPr>
        <p:txBody>
          <a:bodyPr vert="horz" wrap="none" lIns="72000" tIns="72000" rIns="72000" bIns="72000" rtlCol="0" anchor="ctr" anchorCtr="0">
            <a:noAutofit/>
          </a:bodyPr>
          <a:lstStyle>
            <a:defPPr>
              <a:defRPr lang="de-DE"/>
            </a:defPPr>
            <a:lvl1pPr indent="0">
              <a:spcBef>
                <a:spcPct val="20000"/>
              </a:spcBef>
              <a:buFont typeface="Arial"/>
              <a:buNone/>
              <a:defRPr sz="2000" kern="0" spc="20">
                <a:solidFill>
                  <a:srgbClr val="000000"/>
                </a:solidFill>
                <a:latin typeface="Open Sans Light"/>
                <a:cs typeface="Open Sans Light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l"/>
            <a:r>
              <a:rPr lang="de-DE" sz="1400" dirty="0" smtClean="0"/>
              <a:t>Wir werden Ihr Vertrauen rechtfertigen</a:t>
            </a:r>
            <a:endParaRPr lang="de-DE" sz="1400" dirty="0"/>
          </a:p>
        </p:txBody>
      </p:sp>
      <p:sp>
        <p:nvSpPr>
          <p:cNvPr id="22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175027" y="3190117"/>
            <a:ext cx="2622662" cy="212725"/>
          </a:xfrm>
        </p:spPr>
        <p:txBody>
          <a:bodyPr anchor="ctr">
            <a:normAutofit/>
          </a:bodyPr>
          <a:lstStyle>
            <a:lvl1pPr>
              <a:defRPr sz="1000"/>
            </a:lvl1pPr>
          </a:lstStyle>
          <a:p>
            <a:pPr lvl="0"/>
            <a:r>
              <a:rPr lang="de-DE" dirty="0" smtClean="0"/>
              <a:t>E-Mail: vorname.name@pentasys.de</a:t>
            </a:r>
            <a:endParaRPr lang="de-DE" dirty="0"/>
          </a:p>
        </p:txBody>
      </p:sp>
      <p:sp>
        <p:nvSpPr>
          <p:cNvPr id="23" name="Bildplatzhalter 15"/>
          <p:cNvSpPr>
            <a:spLocks noGrp="1"/>
          </p:cNvSpPr>
          <p:nvPr>
            <p:ph type="pic" sz="quarter" idx="20"/>
          </p:nvPr>
        </p:nvSpPr>
        <p:spPr>
          <a:xfrm>
            <a:off x="4573588" y="2373242"/>
            <a:ext cx="1486800" cy="10296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6175027" y="2378789"/>
            <a:ext cx="2622662" cy="212725"/>
          </a:xfrm>
        </p:spPr>
        <p:txBody>
          <a:bodyPr anchor="ctr">
            <a:normAutofit/>
          </a:bodyPr>
          <a:lstStyle>
            <a:lvl1pPr>
              <a:defRPr sz="1000" baseline="0"/>
            </a:lvl1pPr>
          </a:lstStyle>
          <a:p>
            <a:pPr lvl="0"/>
            <a:r>
              <a:rPr lang="de-DE" dirty="0" smtClean="0"/>
              <a:t>VORNAME NAME</a:t>
            </a:r>
            <a:endParaRPr lang="de-DE" dirty="0"/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175027" y="2649232"/>
            <a:ext cx="2622662" cy="212725"/>
          </a:xfrm>
        </p:spPr>
        <p:txBody>
          <a:bodyPr anchor="ctr">
            <a:normAutofit/>
          </a:bodyPr>
          <a:lstStyle>
            <a:lvl1pPr>
              <a:defRPr sz="1000"/>
            </a:lvl1pPr>
          </a:lstStyle>
          <a:p>
            <a:pPr lvl="0"/>
            <a:r>
              <a:rPr lang="de-DE" dirty="0" smtClean="0"/>
              <a:t>POSITION</a:t>
            </a:r>
            <a:endParaRPr lang="de-DE" dirty="0"/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23" hasCustomPrompt="1"/>
          </p:nvPr>
        </p:nvSpPr>
        <p:spPr>
          <a:xfrm>
            <a:off x="6175027" y="2919675"/>
            <a:ext cx="2622662" cy="212725"/>
          </a:xfrm>
        </p:spPr>
        <p:txBody>
          <a:bodyPr anchor="ctr">
            <a:normAutofit/>
          </a:bodyPr>
          <a:lstStyle>
            <a:lvl1pPr>
              <a:defRPr sz="1000"/>
            </a:lvl1pPr>
          </a:lstStyle>
          <a:p>
            <a:pPr lvl="0"/>
            <a:r>
              <a:rPr lang="de-DE" dirty="0" smtClean="0"/>
              <a:t>Telefon: 089 579 52-0</a:t>
            </a:r>
          </a:p>
        </p:txBody>
      </p:sp>
      <p:cxnSp>
        <p:nvCxnSpPr>
          <p:cNvPr id="27" name="Gerade Verbindung 26"/>
          <p:cNvCxnSpPr/>
          <p:nvPr userDrawn="1"/>
        </p:nvCxnSpPr>
        <p:spPr>
          <a:xfrm>
            <a:off x="6117708" y="2373242"/>
            <a:ext cx="0" cy="1029600"/>
          </a:xfrm>
          <a:prstGeom prst="line">
            <a:avLst/>
          </a:prstGeom>
          <a:ln w="3175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945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522252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7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Bild 1" descr="https://www.eurodatatec.de/sites/default/files/Header_connectivity_iStock_000053801880Medium.jpg"/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027"/>
            <a:ext cx="9143999" cy="3520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99" y="2352223"/>
            <a:ext cx="5010498" cy="104233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98" y="3506531"/>
            <a:ext cx="5010498" cy="536404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85198" y="3507032"/>
            <a:ext cx="5009969" cy="535903"/>
          </a:xfrm>
          <a:noFill/>
        </p:spPr>
        <p:txBody>
          <a:bodyPr anchor="ctr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Autor oder Vortragender, Position</a:t>
            </a:r>
            <a:br>
              <a:rPr lang="de-DE" dirty="0" smtClean="0"/>
            </a:br>
            <a:r>
              <a:rPr lang="de-DE" dirty="0" smtClean="0"/>
              <a:t>Ort, XX.XX.XXXX (Open Sans Light, 12 </a:t>
            </a:r>
            <a:r>
              <a:rPr lang="de-DE" dirty="0" err="1" smtClean="0"/>
              <a:t>pt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© 2018 PENTASYS AG</a:t>
            </a:r>
            <a:endParaRPr lang="de-DE" dirty="0"/>
          </a:p>
        </p:txBody>
      </p:sp>
      <p:pic>
        <p:nvPicPr>
          <p:cNvPr id="9" name="Bild 21" descr="Logo_PENTASYS_4c.eps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219" y="133308"/>
            <a:ext cx="2220544" cy="690692"/>
          </a:xfrm>
          <a:prstGeom prst="rect">
            <a:avLst/>
          </a:prstGeom>
        </p:spPr>
      </p:pic>
      <p:sp>
        <p:nvSpPr>
          <p:cNvPr id="16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85199" y="2356648"/>
            <a:ext cx="5009968" cy="1037905"/>
          </a:xfrm>
          <a:noFill/>
        </p:spPr>
        <p:txBody>
          <a:bodyPr anchor="ctr"/>
          <a:lstStyle>
            <a:lvl1pPr>
              <a:spcBef>
                <a:spcPts val="0"/>
              </a:spcBef>
              <a:defRPr sz="2000" baseline="0">
                <a:latin typeface="+mj-lt"/>
              </a:defRPr>
            </a:lvl1pPr>
          </a:lstStyle>
          <a:p>
            <a:pPr lvl="0"/>
            <a:r>
              <a:rPr lang="de-DE" dirty="0" smtClean="0"/>
              <a:t>Schlusssatz (z. B. Danksagung)</a:t>
            </a:r>
            <a:br>
              <a:rPr lang="de-DE" dirty="0" smtClean="0"/>
            </a:br>
            <a:r>
              <a:rPr lang="de-DE" dirty="0" smtClean="0"/>
              <a:t>(Open Sans Light, 20 </a:t>
            </a:r>
            <a:r>
              <a:rPr lang="de-DE" dirty="0" err="1" smtClean="0"/>
              <a:t>pt</a:t>
            </a:r>
            <a:r>
              <a:rPr lang="de-DE" dirty="0" smtClean="0"/>
              <a:t>, max. 2 Zeilen)</a:t>
            </a:r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56648"/>
            <a:ext cx="682696" cy="103623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06531"/>
            <a:ext cx="682696" cy="536404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949" y="2358318"/>
            <a:ext cx="3450051" cy="103623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949" y="3506531"/>
            <a:ext cx="3450051" cy="53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065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, Fuß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9881210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Leistentitel, Open Sans Light, 12 </a:t>
            </a:r>
            <a:r>
              <a:rPr lang="de-DE" dirty="0" err="1" smtClean="0"/>
              <a:t>pt</a:t>
            </a:r>
            <a:r>
              <a:rPr lang="de-DE" dirty="0" smtClean="0"/>
              <a:t>, GROSSBUCHSTABEN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52000" y="899998"/>
            <a:ext cx="8640000" cy="3600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 smtClean="0"/>
              <a:t>Text, Open Sans, 12 </a:t>
            </a:r>
            <a:r>
              <a:rPr lang="de-DE" dirty="0" err="1" smtClean="0"/>
              <a:t>pt</a:t>
            </a:r>
            <a:endParaRPr lang="de-DE" dirty="0" smtClean="0"/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© 2018 PENTASYS AG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2413" y="539750"/>
            <a:ext cx="4320000" cy="288000"/>
          </a:xfrm>
          <a:solidFill>
            <a:schemeClr val="accent6"/>
          </a:solidFill>
        </p:spPr>
        <p:txBody>
          <a:bodyPr anchor="ctr" anchorCtr="0">
            <a:noAutofit/>
          </a:bodyPr>
          <a:lstStyle>
            <a:lvl1pPr>
              <a:defRPr sz="1400" baseline="0">
                <a:latin typeface="+mj-lt"/>
              </a:defRPr>
            </a:lvl1pPr>
          </a:lstStyle>
          <a:p>
            <a:pPr lvl="0"/>
            <a:r>
              <a:rPr lang="de-DE" dirty="0" smtClean="0"/>
              <a:t>Folientitel, Open Sans Light, 14 </a:t>
            </a:r>
            <a:r>
              <a:rPr lang="de-DE" dirty="0" err="1" smtClean="0"/>
              <a:t>pt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52000" y="4572000"/>
            <a:ext cx="8640000" cy="144000"/>
          </a:xfrm>
        </p:spPr>
        <p:txBody>
          <a:bodyPr anchor="b">
            <a:noAutofit/>
          </a:bodyPr>
          <a:lstStyle>
            <a:lvl1pPr>
              <a:defRPr sz="800"/>
            </a:lvl1pPr>
          </a:lstStyle>
          <a:p>
            <a:pPr lvl="0"/>
            <a:r>
              <a:rPr lang="de-DE" dirty="0" smtClean="0"/>
              <a:t>Fußnote: Open Sans 8 </a:t>
            </a:r>
            <a:r>
              <a:rPr lang="de-DE" dirty="0" err="1" smtClean="0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3182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534391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Leistentitel, Open Sans Light, 12 </a:t>
            </a:r>
            <a:r>
              <a:rPr lang="de-DE" dirty="0" err="1" smtClean="0"/>
              <a:t>pt</a:t>
            </a:r>
            <a:r>
              <a:rPr lang="de-DE" dirty="0" smtClean="0"/>
              <a:t>, GROSSBUCHSTABEN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52000" y="899998"/>
            <a:ext cx="8640000" cy="3600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 smtClean="0"/>
              <a:t>Text, Open Sans, 12 </a:t>
            </a:r>
            <a:r>
              <a:rPr lang="de-DE" dirty="0" err="1" smtClean="0"/>
              <a:t>pt</a:t>
            </a:r>
            <a:endParaRPr lang="de-DE" dirty="0" smtClean="0"/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© 2018 PENTASYS AG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2413" y="539750"/>
            <a:ext cx="4320000" cy="288000"/>
          </a:xfrm>
          <a:solidFill>
            <a:schemeClr val="accent6"/>
          </a:solidFill>
        </p:spPr>
        <p:txBody>
          <a:bodyPr anchor="ctr" anchorCtr="0">
            <a:noAutofit/>
          </a:bodyPr>
          <a:lstStyle>
            <a:lvl1pPr>
              <a:defRPr sz="1400" baseline="0">
                <a:latin typeface="+mj-lt"/>
              </a:defRPr>
            </a:lvl1pPr>
          </a:lstStyle>
          <a:p>
            <a:pPr lvl="0"/>
            <a:r>
              <a:rPr lang="de-DE" dirty="0" smtClean="0"/>
              <a:t>Folientitel, Open Sans Light, 14 </a:t>
            </a:r>
            <a:r>
              <a:rPr lang="de-DE" dirty="0" err="1" smtClean="0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873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3942329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Leistentitel, Open Sans Light, 12 </a:t>
            </a:r>
            <a:r>
              <a:rPr lang="de-DE" dirty="0" err="1" smtClean="0"/>
              <a:t>pt</a:t>
            </a:r>
            <a:r>
              <a:rPr lang="de-DE" dirty="0" smtClean="0"/>
              <a:t>, GROSSBUCHSTABEN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52000" y="899998"/>
            <a:ext cx="8640000" cy="3600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 smtClean="0"/>
              <a:t>Text, Open Sans, 12 </a:t>
            </a:r>
            <a:r>
              <a:rPr lang="de-DE" dirty="0" err="1" smtClean="0"/>
              <a:t>pt</a:t>
            </a:r>
            <a:endParaRPr lang="de-DE" dirty="0" smtClean="0"/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© 2018 PENTASYS AG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077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Fuß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442912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Leistentitel, Open Sans Light, 12 </a:t>
            </a:r>
            <a:r>
              <a:rPr lang="de-DE" dirty="0" err="1" smtClean="0"/>
              <a:t>pt</a:t>
            </a:r>
            <a:r>
              <a:rPr lang="de-DE" dirty="0" smtClean="0"/>
              <a:t>, GROSSBUCHSTABEN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© 2018 PENTASYS AG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2413" y="539750"/>
            <a:ext cx="4320000" cy="288000"/>
          </a:xfrm>
          <a:solidFill>
            <a:schemeClr val="accent6"/>
          </a:solidFill>
        </p:spPr>
        <p:txBody>
          <a:bodyPr anchor="ctr" anchorCtr="0">
            <a:noAutofit/>
          </a:bodyPr>
          <a:lstStyle>
            <a:lvl1pPr>
              <a:defRPr sz="1400" baseline="0">
                <a:latin typeface="+mj-lt"/>
              </a:defRPr>
            </a:lvl1pPr>
          </a:lstStyle>
          <a:p>
            <a:pPr lvl="0"/>
            <a:r>
              <a:rPr lang="de-DE" dirty="0" smtClean="0"/>
              <a:t>Folientitel, Open Sans Light, 14 </a:t>
            </a:r>
            <a:r>
              <a:rPr lang="de-DE" dirty="0" err="1" smtClean="0"/>
              <a:t>pt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52000" y="4572000"/>
            <a:ext cx="8640000" cy="144000"/>
          </a:xfrm>
        </p:spPr>
        <p:txBody>
          <a:bodyPr anchor="b">
            <a:noAutofit/>
          </a:bodyPr>
          <a:lstStyle>
            <a:lvl1pPr>
              <a:defRPr sz="800"/>
            </a:lvl1pPr>
          </a:lstStyle>
          <a:p>
            <a:pPr lvl="0"/>
            <a:r>
              <a:rPr lang="de-DE" dirty="0" smtClean="0"/>
              <a:t>Fußnote: Open Sans 8 </a:t>
            </a:r>
            <a:r>
              <a:rPr lang="de-DE" dirty="0" err="1" smtClean="0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4077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7563633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Leistentitel, Open Sans Light, 12 </a:t>
            </a:r>
            <a:r>
              <a:rPr lang="de-DE" dirty="0" err="1" smtClean="0"/>
              <a:t>pt</a:t>
            </a:r>
            <a:r>
              <a:rPr lang="de-DE" dirty="0" smtClean="0"/>
              <a:t>, GROSSBUCHSTABEN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© 2018 PENTASYS AG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2413" y="539750"/>
            <a:ext cx="4320000" cy="288000"/>
          </a:xfrm>
          <a:solidFill>
            <a:schemeClr val="accent6"/>
          </a:solidFill>
        </p:spPr>
        <p:txBody>
          <a:bodyPr anchor="ctr" anchorCtr="0">
            <a:noAutofit/>
          </a:bodyPr>
          <a:lstStyle>
            <a:lvl1pPr>
              <a:defRPr sz="1400" baseline="0">
                <a:latin typeface="+mj-lt"/>
              </a:defRPr>
            </a:lvl1pPr>
          </a:lstStyle>
          <a:p>
            <a:pPr lvl="0"/>
            <a:r>
              <a:rPr lang="de-DE" dirty="0" smtClean="0"/>
              <a:t>Folientitel, Open Sans Light, 14 </a:t>
            </a:r>
            <a:r>
              <a:rPr lang="de-DE" dirty="0" err="1" smtClean="0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5655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Leist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9031151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0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Leistentitel, Open Sans Light, 12 </a:t>
            </a:r>
            <a:r>
              <a:rPr lang="de-DE" dirty="0" err="1" smtClean="0"/>
              <a:t>pt</a:t>
            </a:r>
            <a:r>
              <a:rPr lang="de-DE" dirty="0" smtClean="0"/>
              <a:t>, GROSSBUCHSTABEN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© 2018 PENTASYS AG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559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nz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071766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3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© 2018 PENTASYS AG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2454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folie Allgem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9742430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9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Bild 1" descr="https://www.eurodatatec.de/sites/default/files/Header_connectivity_iStock_000053801880Medium.jpg"/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027"/>
            <a:ext cx="9143999" cy="3520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99" y="2352223"/>
            <a:ext cx="5010498" cy="104233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Leistentitel, Open Sans Light, 12 </a:t>
            </a:r>
            <a:r>
              <a:rPr lang="de-DE" dirty="0" err="1" smtClean="0"/>
              <a:t>pt</a:t>
            </a:r>
            <a:r>
              <a:rPr lang="de-DE" dirty="0" smtClean="0"/>
              <a:t>, GROSSBUCHSTABEN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© 2018 PENTASYS AG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85199" y="2356648"/>
            <a:ext cx="5009968" cy="1037905"/>
          </a:xfrm>
          <a:noFill/>
        </p:spPr>
        <p:txBody>
          <a:bodyPr anchor="ctr"/>
          <a:lstStyle>
            <a:lvl1pPr>
              <a:spcBef>
                <a:spcPts val="0"/>
              </a:spcBef>
              <a:defRPr sz="2000">
                <a:latin typeface="+mj-lt"/>
              </a:defRPr>
            </a:lvl1pPr>
          </a:lstStyle>
          <a:p>
            <a:pPr lvl="0"/>
            <a:r>
              <a:rPr lang="de-DE" dirty="0" smtClean="0"/>
              <a:t>Allgemeine Trennfolie</a:t>
            </a:r>
            <a:br>
              <a:rPr lang="de-DE" dirty="0" smtClean="0"/>
            </a:br>
            <a:r>
              <a:rPr lang="de-DE" dirty="0" smtClean="0"/>
              <a:t>(Open Sans Light, 20 </a:t>
            </a:r>
            <a:r>
              <a:rPr lang="de-DE" dirty="0" err="1" smtClean="0"/>
              <a:t>pt</a:t>
            </a:r>
            <a:r>
              <a:rPr lang="de-DE" dirty="0" smtClean="0"/>
              <a:t>, max. 2 Zeilen)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56648"/>
            <a:ext cx="682696" cy="1036234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949" y="2358318"/>
            <a:ext cx="3450051" cy="103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909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11900941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" name="think-cell Folie" r:id="rId22" imgW="270" imgH="270" progId="TCLayout.ActiveDocument.1">
                  <p:embed/>
                </p:oleObj>
              </mc:Choice>
              <mc:Fallback>
                <p:oleObj name="think-cell Folie" r:id="rId2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52000" y="252000"/>
            <a:ext cx="7272000" cy="180000"/>
          </a:xfrm>
          <a:prstGeom prst="rect">
            <a:avLst/>
          </a:prstGeom>
        </p:spPr>
        <p:txBody>
          <a:bodyPr vert="horz" lIns="72000" tIns="0" rIns="72000" bIns="0" rtlCol="0" anchor="b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52000" y="899998"/>
            <a:ext cx="8640000" cy="3600000"/>
          </a:xfrm>
          <a:prstGeom prst="rect">
            <a:avLst/>
          </a:prstGeom>
        </p:spPr>
        <p:txBody>
          <a:bodyPr vert="horz" lIns="72000" tIns="0" rIns="7200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2000" y="4869635"/>
            <a:ext cx="7272000" cy="180000"/>
          </a:xfrm>
          <a:prstGeom prst="rect">
            <a:avLst/>
          </a:prstGeom>
        </p:spPr>
        <p:txBody>
          <a:bodyPr vert="horz" lIns="72000" tIns="0" rIns="72000" bIns="0" rtlCol="0" anchor="ctr"/>
          <a:lstStyle>
            <a:lvl1pPr algn="l">
              <a:defRPr sz="600">
                <a:solidFill>
                  <a:schemeClr val="accent5"/>
                </a:solidFill>
              </a:defRPr>
            </a:lvl1pPr>
          </a:lstStyle>
          <a:p>
            <a:r>
              <a:rPr lang="de-DE" dirty="0" smtClean="0"/>
              <a:t>© 2018 PENTASYS AG</a:t>
            </a:r>
            <a:endParaRPr lang="de-DE" dirty="0"/>
          </a:p>
        </p:txBody>
      </p:sp>
      <p:pic>
        <p:nvPicPr>
          <p:cNvPr id="8" name="Logo_PENTASYS_4c_ohneClaim.eps" descr="/Volumes/_aktive_Kunden/PEN/CI-ORDNER/Logo/Logo_PENTASYS_4c_ohneClaim.eps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634" y="135424"/>
            <a:ext cx="1066366" cy="260392"/>
          </a:xfrm>
          <a:prstGeom prst="rect">
            <a:avLst/>
          </a:prstGeom>
        </p:spPr>
      </p:pic>
      <p:cxnSp>
        <p:nvCxnSpPr>
          <p:cNvPr id="9" name="Gerade Verbindung 17"/>
          <p:cNvCxnSpPr/>
          <p:nvPr/>
        </p:nvCxnSpPr>
        <p:spPr>
          <a:xfrm>
            <a:off x="252000" y="4803998"/>
            <a:ext cx="8640000" cy="0"/>
          </a:xfrm>
          <a:prstGeom prst="line">
            <a:avLst/>
          </a:prstGeom>
          <a:ln w="127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15"/>
          <p:cNvCxnSpPr/>
          <p:nvPr/>
        </p:nvCxnSpPr>
        <p:spPr>
          <a:xfrm>
            <a:off x="8892000" y="4802400"/>
            <a:ext cx="0" cy="180000"/>
          </a:xfrm>
          <a:prstGeom prst="line">
            <a:avLst/>
          </a:prstGeom>
          <a:ln w="127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7"/>
          <p:cNvCxnSpPr/>
          <p:nvPr/>
        </p:nvCxnSpPr>
        <p:spPr>
          <a:xfrm>
            <a:off x="252000" y="468000"/>
            <a:ext cx="8640000" cy="0"/>
          </a:xfrm>
          <a:prstGeom prst="line">
            <a:avLst/>
          </a:prstGeom>
          <a:ln w="127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5"/>
          <p:cNvCxnSpPr/>
          <p:nvPr/>
        </p:nvCxnSpPr>
        <p:spPr>
          <a:xfrm>
            <a:off x="252000" y="288000"/>
            <a:ext cx="0" cy="180000"/>
          </a:xfrm>
          <a:prstGeom prst="line">
            <a:avLst/>
          </a:prstGeom>
          <a:ln w="127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Gleichschenkliges Dreieck 14"/>
          <p:cNvSpPr/>
          <p:nvPr/>
        </p:nvSpPr>
        <p:spPr>
          <a:xfrm rot="5400000">
            <a:off x="-75053" y="504000"/>
            <a:ext cx="72000" cy="72000"/>
          </a:xfrm>
          <a:prstGeom prst="triangl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Gleichschenkliges Dreieck 15"/>
          <p:cNvSpPr/>
          <p:nvPr/>
        </p:nvSpPr>
        <p:spPr>
          <a:xfrm rot="10800000">
            <a:off x="7488000" y="-80160"/>
            <a:ext cx="72000" cy="72000"/>
          </a:xfrm>
          <a:prstGeom prst="triangl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Gleichschenkliges Dreieck 16"/>
          <p:cNvSpPr/>
          <p:nvPr/>
        </p:nvSpPr>
        <p:spPr>
          <a:xfrm rot="10800000">
            <a:off x="8856000" y="-80160"/>
            <a:ext cx="72000" cy="72000"/>
          </a:xfrm>
          <a:prstGeom prst="triangl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Gleichschenkliges Dreieck 17"/>
          <p:cNvSpPr/>
          <p:nvPr/>
        </p:nvSpPr>
        <p:spPr>
          <a:xfrm rot="5400000">
            <a:off x="-75053" y="792000"/>
            <a:ext cx="72000" cy="72000"/>
          </a:xfrm>
          <a:prstGeom prst="triangl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Gleichschenkliges Dreieck 18"/>
          <p:cNvSpPr/>
          <p:nvPr/>
        </p:nvSpPr>
        <p:spPr>
          <a:xfrm rot="5400000">
            <a:off x="-75053" y="864893"/>
            <a:ext cx="72000" cy="72000"/>
          </a:xfrm>
          <a:prstGeom prst="triangl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Gleichschenkliges Dreieck 19"/>
          <p:cNvSpPr/>
          <p:nvPr/>
        </p:nvSpPr>
        <p:spPr>
          <a:xfrm rot="5400000">
            <a:off x="-75053" y="4464000"/>
            <a:ext cx="72000" cy="72000"/>
          </a:xfrm>
          <a:prstGeom prst="triangl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Gleichschenkliges Dreieck 20"/>
          <p:cNvSpPr/>
          <p:nvPr/>
        </p:nvSpPr>
        <p:spPr>
          <a:xfrm rot="5400000">
            <a:off x="-75053" y="4680000"/>
            <a:ext cx="72000" cy="72000"/>
          </a:xfrm>
          <a:prstGeom prst="triangl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8609686" y="4869635"/>
            <a:ext cx="246314" cy="180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r"/>
            <a:fld id="{3518BA1D-17C0-4DF4-91F1-29BEFBA321A1}" type="slidenum">
              <a:rPr lang="en-US" sz="600" i="0" noProof="0" smtClean="0">
                <a:solidFill>
                  <a:schemeClr val="accent1"/>
                </a:solidFill>
                <a:latin typeface="+mn-lt"/>
              </a:rPr>
              <a:pPr algn="r"/>
              <a:t>‹Nr.›</a:t>
            </a:fld>
            <a:endParaRPr lang="en-US" sz="600" i="0" noProof="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4" name="Gleichschenkliges Dreieck 23"/>
          <p:cNvSpPr/>
          <p:nvPr/>
        </p:nvSpPr>
        <p:spPr>
          <a:xfrm rot="10800000">
            <a:off x="4536000" y="-80160"/>
            <a:ext cx="72000" cy="72000"/>
          </a:xfrm>
          <a:prstGeom prst="triangl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Gleichschenkliges Dreieck 22"/>
          <p:cNvSpPr/>
          <p:nvPr/>
        </p:nvSpPr>
        <p:spPr>
          <a:xfrm rot="10800000">
            <a:off x="216000" y="-80160"/>
            <a:ext cx="72000" cy="72000"/>
          </a:xfrm>
          <a:prstGeom prst="triangl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0854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74" r:id="rId9"/>
    <p:sldLayoutId id="2147483679" r:id="rId10"/>
    <p:sldLayoutId id="2147483678" r:id="rId11"/>
    <p:sldLayoutId id="2147483677" r:id="rId12"/>
    <p:sldLayoutId id="2147483675" r:id="rId13"/>
    <p:sldLayoutId id="2147483676" r:id="rId14"/>
    <p:sldLayoutId id="2147483671" r:id="rId15"/>
    <p:sldLayoutId id="2147483672" r:id="rId16"/>
    <p:sldLayoutId id="2147483673" r:id="rId17"/>
    <p:sldLayoutId id="2147483680" r:id="rId18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1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6213" algn="l" defTabSz="914400" rtl="0" eaLnBrk="1" latinLnBrk="0" hangingPunct="1">
        <a:spcBef>
          <a:spcPts val="300"/>
        </a:spcBef>
        <a:buClr>
          <a:schemeClr val="accent1"/>
        </a:buClr>
        <a:buFont typeface="Symbol" panose="05050102010706020507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source=images&amp;cd=&amp;cad=rja&amp;uact=8&amp;ved=2ahUKEwjw8IPnjsDlAhUHx4UKHX3FARsQjRx6BAgBEAQ&amp;url=/url?sa%3Di%26source%3Dimages%26cd%3D%26ved%3D%26url%3Dhttps://twitter.com/prettyannoyed%26psig%3DAOvVaw0PkXBV7SrfJjLm2OYz2p1h%26ust%3D1572391902429574&amp;psig=AOvVaw0PkXBV7SrfJjLm2OYz2p1h&amp;ust=1572391902429574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peakerdeck.com/hannaprinz/service-mesh-was-die-neue-infrastruktur-fur-microservices-taugt?slide=55" TargetMode="External"/><Relationship Id="rId5" Type="http://schemas.openxmlformats.org/officeDocument/2006/relationships/hyperlink" Target="https://servicemesh.es/" TargetMode="Externa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blueperf/" TargetMode="External"/><Relationship Id="rId2" Type="http://schemas.openxmlformats.org/officeDocument/2006/relationships/hyperlink" Target="http://fortio.org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github.com/kinvolk/service-mesh-benchmark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loggly.com/blog/benchmarking-5-popular-load-balancers-nginx-haproxy-envoy-traefik-and-alb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speakerdeck.com/hannaprinz/service-mesh-was-die-neue-infrastruktur-fur-microservices-taugt?slide=59" TargetMode="Externa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enor.com/view/blank-stare-really-idontbelieveyou-side-gif-6151149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171686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Linkerd</a:t>
            </a:r>
            <a:r>
              <a:rPr lang="de-DE" dirty="0" smtClean="0"/>
              <a:t>, </a:t>
            </a:r>
            <a:r>
              <a:rPr lang="de-DE" dirty="0" err="1" smtClean="0"/>
              <a:t>Consul</a:t>
            </a:r>
            <a:r>
              <a:rPr lang="de-DE" dirty="0" smtClean="0"/>
              <a:t> oder vielleicht doch </a:t>
            </a:r>
            <a:r>
              <a:rPr lang="de-DE" dirty="0" err="1" smtClean="0"/>
              <a:t>Istio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Patrick Arnold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561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LINKERD, CONSUL ODER VIELLEICHT DOCH ISTIO?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lnSpc>
                <a:spcPct val="200000"/>
              </a:lnSpc>
            </a:pPr>
            <a:r>
              <a:rPr lang="de-DE" sz="2000" dirty="0" err="1" smtClean="0"/>
              <a:t>Screw</a:t>
            </a:r>
            <a:r>
              <a:rPr lang="de-DE" sz="2000" dirty="0" smtClean="0"/>
              <a:t> Java – </a:t>
            </a:r>
            <a:r>
              <a:rPr lang="de-DE" sz="2000" dirty="0" err="1" smtClean="0"/>
              <a:t>I‘m</a:t>
            </a:r>
            <a:r>
              <a:rPr lang="de-DE" sz="2000" dirty="0" smtClean="0"/>
              <a:t> </a:t>
            </a:r>
            <a:r>
              <a:rPr lang="de-DE" sz="2000" dirty="0" err="1" smtClean="0"/>
              <a:t>using</a:t>
            </a:r>
            <a:r>
              <a:rPr lang="de-DE" sz="2000" dirty="0" smtClean="0"/>
              <a:t> </a:t>
            </a:r>
            <a:r>
              <a:rPr lang="de-DE" sz="2000" dirty="0" err="1" smtClean="0"/>
              <a:t>NodeJS</a:t>
            </a:r>
            <a:r>
              <a:rPr lang="de-DE" sz="2000" dirty="0" smtClean="0"/>
              <a:t>!</a:t>
            </a:r>
          </a:p>
          <a:p>
            <a:pPr>
              <a:lnSpc>
                <a:spcPct val="200000"/>
              </a:lnSpc>
            </a:pPr>
            <a:r>
              <a:rPr lang="de-DE" sz="2000" dirty="0" smtClean="0"/>
              <a:t>…JavaScript?! </a:t>
            </a:r>
            <a:r>
              <a:rPr lang="de-DE" sz="2000" dirty="0" err="1" smtClean="0"/>
              <a:t>I‘m</a:t>
            </a:r>
            <a:r>
              <a:rPr lang="de-DE" sz="2000" dirty="0" smtClean="0"/>
              <a:t> </a:t>
            </a:r>
            <a:r>
              <a:rPr lang="de-DE" sz="2000" dirty="0" err="1" smtClean="0"/>
              <a:t>using</a:t>
            </a:r>
            <a:r>
              <a:rPr lang="de-DE" sz="2000" dirty="0" smtClean="0"/>
              <a:t> GO!</a:t>
            </a:r>
          </a:p>
          <a:p>
            <a:pPr>
              <a:lnSpc>
                <a:spcPct val="200000"/>
              </a:lnSpc>
            </a:pPr>
            <a:r>
              <a:rPr lang="de-DE" sz="2000" dirty="0" smtClean="0"/>
              <a:t>But Python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much</a:t>
            </a:r>
            <a:r>
              <a:rPr lang="de-DE" sz="2000" dirty="0" smtClean="0"/>
              <a:t> </a:t>
            </a:r>
            <a:r>
              <a:rPr lang="de-DE" sz="2000" dirty="0" err="1" smtClean="0"/>
              <a:t>more</a:t>
            </a:r>
            <a:r>
              <a:rPr lang="de-DE" sz="2000" dirty="0" smtClean="0"/>
              <a:t> </a:t>
            </a:r>
            <a:r>
              <a:rPr lang="de-DE" sz="2000" dirty="0" err="1" smtClean="0"/>
              <a:t>pretty</a:t>
            </a:r>
            <a:r>
              <a:rPr lang="de-DE" sz="2000" dirty="0" smtClean="0"/>
              <a:t>!</a:t>
            </a:r>
          </a:p>
          <a:p>
            <a:pPr>
              <a:lnSpc>
                <a:spcPct val="200000"/>
              </a:lnSpc>
            </a:pPr>
            <a:r>
              <a:rPr lang="de-DE" sz="2000" dirty="0" smtClean="0"/>
              <a:t>Perl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best</a:t>
            </a:r>
            <a:r>
              <a:rPr lang="de-DE" sz="2000" dirty="0" smtClean="0"/>
              <a:t> </a:t>
            </a:r>
            <a:r>
              <a:rPr lang="de-DE" sz="2000" dirty="0" err="1" smtClean="0"/>
              <a:t>language</a:t>
            </a:r>
            <a:r>
              <a:rPr lang="de-DE" sz="2000" dirty="0"/>
              <a:t>!</a:t>
            </a:r>
            <a:endParaRPr lang="en-US" sz="2000" dirty="0"/>
          </a:p>
        </p:txBody>
      </p:sp>
      <p:pic>
        <p:nvPicPr>
          <p:cNvPr id="31746" name="Picture 2" descr="Bildergebnis für annoy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188" y="794998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703908" y="4622643"/>
            <a:ext cx="422856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dirty="0">
                <a:hlinkClick r:id="rId3"/>
              </a:rPr>
              <a:t>https://www.google.com/url?sa=i&amp;source=images&amp;cd=&amp;cad=rja&amp;uact=8&amp;ved=2ahUKEwjw8IPnjsDlAhUHx4UKHX3FARsQjRx6BAgBEAQ&amp;url=%2Furl%3Fsa%3Di%26source%3Dimages%26cd%3D%26ved%3D%26url%3Dhttps%253A%252F%252Ftwitter.com%252Fprettyannoyed%26psig%3DAOvVaw0PkXBV7SrfJjLm2OYz2p1h%26ust%3D1572391902429574&amp;psig=AOvVaw0PkXBV7SrfJjLm2OYz2p1h&amp;ust=1572391902429574</a:t>
            </a:r>
            <a:endParaRPr lang="en-US" sz="500" dirty="0" smtClean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52000" y="4869635"/>
            <a:ext cx="7272000" cy="180000"/>
          </a:xfrm>
        </p:spPr>
        <p:txBody>
          <a:bodyPr/>
          <a:lstStyle/>
          <a:p>
            <a:r>
              <a:rPr lang="de-DE" dirty="0" smtClean="0"/>
              <a:t>© 2019 PENTASYS AG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653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LINKERD, CONSUL ODER VIELLEICHT DOCH ISTIO?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00068" y="899998"/>
            <a:ext cx="6591932" cy="3600000"/>
          </a:xfrm>
        </p:spPr>
        <p:txBody>
          <a:bodyPr anchor="ctr"/>
          <a:lstStyle/>
          <a:p>
            <a:r>
              <a:rPr lang="de-DE" sz="2400" dirty="0" smtClean="0"/>
              <a:t>Ein Service </a:t>
            </a:r>
            <a:r>
              <a:rPr lang="de-DE" sz="2400" dirty="0" err="1" smtClean="0"/>
              <a:t>Mesh</a:t>
            </a:r>
            <a:r>
              <a:rPr lang="de-DE" sz="2400" dirty="0" smtClean="0"/>
              <a:t>:</a:t>
            </a:r>
          </a:p>
          <a:p>
            <a:pPr marL="523875" lvl="1" indent="-342900">
              <a:spcBef>
                <a:spcPts val="600"/>
              </a:spcBef>
              <a:spcAft>
                <a:spcPts val="600"/>
              </a:spcAft>
            </a:pPr>
            <a:r>
              <a:rPr lang="de-DE" sz="2000" dirty="0"/>
              <a:t>Konfigurierbare Infrastrukturschicht für </a:t>
            </a:r>
            <a:r>
              <a:rPr lang="de-DE" sz="2000" dirty="0" err="1" smtClean="0"/>
              <a:t>Microservice-Applications</a:t>
            </a:r>
            <a:endParaRPr lang="de-DE" sz="2000" dirty="0" smtClean="0"/>
          </a:p>
          <a:p>
            <a:pPr marL="523875" lvl="1" indent="-342900">
              <a:spcBef>
                <a:spcPts val="600"/>
              </a:spcBef>
              <a:spcAft>
                <a:spcPts val="600"/>
              </a:spcAft>
            </a:pPr>
            <a:r>
              <a:rPr lang="de-DE" sz="2000" dirty="0" smtClean="0"/>
              <a:t>Macht die Kommunikation zwischen Serviceinstanzen flexibel, zuverlässig und schnell</a:t>
            </a:r>
          </a:p>
          <a:p>
            <a:pPr marL="523875" lvl="1" indent="-342900">
              <a:spcBef>
                <a:spcPts val="600"/>
              </a:spcBef>
              <a:spcAft>
                <a:spcPts val="600"/>
              </a:spcAft>
            </a:pPr>
            <a:r>
              <a:rPr lang="de-DE" sz="2000" dirty="0"/>
              <a:t>Bietet eine ganze Reihe von Funktionen, </a:t>
            </a:r>
            <a:r>
              <a:rPr lang="de-DE" sz="2000" dirty="0" smtClean="0"/>
              <a:t>die es den Entwicklern ermöglicht spezielle Anforderungen nicht immer </a:t>
            </a:r>
            <a:r>
              <a:rPr lang="de-DE" sz="2000" dirty="0" err="1" smtClean="0"/>
              <a:t>auf‘s</a:t>
            </a:r>
            <a:r>
              <a:rPr lang="de-DE" sz="2000" dirty="0" smtClean="0"/>
              <a:t> neue implementieren zu müssen</a:t>
            </a:r>
            <a:endParaRPr lang="en-US" sz="20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Was ist die Lösung dafür?</a:t>
            </a:r>
            <a:endParaRPr lang="en-US" dirty="0"/>
          </a:p>
        </p:txBody>
      </p:sp>
      <p:sp>
        <p:nvSpPr>
          <p:cNvPr id="6" name="Eingekerbter Pfeil nach rechts 5"/>
          <p:cNvSpPr>
            <a:spLocks noChangeAspect="1"/>
          </p:cNvSpPr>
          <p:nvPr/>
        </p:nvSpPr>
        <p:spPr>
          <a:xfrm>
            <a:off x="330591" y="2247696"/>
            <a:ext cx="1737360" cy="860561"/>
          </a:xfrm>
          <a:prstGeom prst="notchedRightArrow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52000" y="4869635"/>
            <a:ext cx="7272000" cy="180000"/>
          </a:xfrm>
        </p:spPr>
        <p:txBody>
          <a:bodyPr/>
          <a:lstStyle/>
          <a:p>
            <a:r>
              <a:rPr lang="de-DE" dirty="0" smtClean="0"/>
              <a:t>© 2019 PENTASYS AG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24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de-DE" sz="2000" b="1" dirty="0" smtClean="0"/>
              <a:t>Library</a:t>
            </a:r>
          </a:p>
          <a:p>
            <a:pPr marL="523875" lvl="1" indent="-342900"/>
            <a:r>
              <a:rPr lang="de-DE" sz="1800" dirty="0" smtClean="0"/>
              <a:t>Benötigt gewisse Dienste, welche in Form einer Bibliothek importiert &amp; verwendet werden müssen</a:t>
            </a:r>
          </a:p>
          <a:p>
            <a:r>
              <a:rPr lang="de-DE" sz="2000" b="1" dirty="0" err="1" smtClean="0"/>
              <a:t>Node</a:t>
            </a:r>
            <a:r>
              <a:rPr lang="de-DE" sz="2000" b="1" dirty="0" smtClean="0"/>
              <a:t> Agent</a:t>
            </a:r>
          </a:p>
          <a:p>
            <a:pPr marL="523875" lvl="1" indent="-342900"/>
            <a:r>
              <a:rPr lang="de-DE" sz="1800" dirty="0" smtClean="0"/>
              <a:t>Die Dienste werden von einem </a:t>
            </a:r>
            <a:r>
              <a:rPr lang="de-DE" sz="1800" dirty="0" err="1" smtClean="0"/>
              <a:t>Node</a:t>
            </a:r>
            <a:r>
              <a:rPr lang="de-DE" sz="1800" dirty="0" smtClean="0"/>
              <a:t>-Agent oder </a:t>
            </a:r>
            <a:r>
              <a:rPr lang="de-DE" sz="1800" dirty="0" err="1" smtClean="0"/>
              <a:t>Daemon</a:t>
            </a:r>
            <a:r>
              <a:rPr lang="de-DE" sz="1800" dirty="0" smtClean="0"/>
              <a:t> bereitgestellt. Die Dienste werden für alle Container an einem bestimmten Knoten gebündelt</a:t>
            </a:r>
          </a:p>
          <a:p>
            <a:r>
              <a:rPr lang="de-DE" sz="2000" b="1" dirty="0" err="1" smtClean="0"/>
              <a:t>Sidecar</a:t>
            </a:r>
            <a:endParaRPr lang="de-DE" sz="2000" b="1" dirty="0" smtClean="0"/>
          </a:p>
          <a:p>
            <a:pPr marL="523875" lvl="1" indent="-342900"/>
            <a:r>
              <a:rPr lang="de-DE" sz="1800" dirty="0" smtClean="0"/>
              <a:t>Die Dienste werden innerhalb eines </a:t>
            </a:r>
            <a:r>
              <a:rPr lang="de-DE" sz="1800" dirty="0" err="1" smtClean="0"/>
              <a:t>Sidecar</a:t>
            </a:r>
            <a:r>
              <a:rPr lang="de-DE" sz="1800" dirty="0" smtClean="0"/>
              <a:t>-Containers bereitgestellt, welcher neben der eigentlichen Anwendung </a:t>
            </a:r>
            <a:r>
              <a:rPr lang="de-DE" sz="1800" dirty="0" err="1" smtClean="0"/>
              <a:t>deployed</a:t>
            </a:r>
            <a:r>
              <a:rPr lang="de-DE" sz="1800" dirty="0" smtClean="0"/>
              <a:t> wird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Service </a:t>
            </a:r>
            <a:r>
              <a:rPr lang="de-DE" dirty="0" err="1" smtClean="0"/>
              <a:t>Mesh</a:t>
            </a:r>
            <a:r>
              <a:rPr lang="de-DE" dirty="0" smtClean="0"/>
              <a:t> </a:t>
            </a:r>
            <a:r>
              <a:rPr lang="de-DE" dirty="0" err="1" smtClean="0"/>
              <a:t>Architectures</a:t>
            </a:r>
            <a:endParaRPr lang="en-US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52000" y="4869635"/>
            <a:ext cx="7272000" cy="180000"/>
          </a:xfrm>
        </p:spPr>
        <p:txBody>
          <a:bodyPr/>
          <a:lstStyle/>
          <a:p>
            <a:r>
              <a:rPr lang="de-DE" dirty="0" smtClean="0"/>
              <a:t>© 2019 PENTASYS AG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957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 smtClean="0"/>
              <a:t>Das Service </a:t>
            </a:r>
            <a:r>
              <a:rPr lang="de-DE" sz="1400" dirty="0" err="1" smtClean="0"/>
              <a:t>Mesh</a:t>
            </a:r>
            <a:r>
              <a:rPr lang="de-DE" sz="1400" dirty="0" smtClean="0"/>
              <a:t> Interface (SMI) ist eine Spezifikation für Service </a:t>
            </a:r>
            <a:r>
              <a:rPr lang="de-DE" sz="1400" dirty="0" err="1" smtClean="0"/>
              <a:t>Meshes</a:t>
            </a:r>
            <a:r>
              <a:rPr lang="de-DE" sz="1400" dirty="0" smtClean="0"/>
              <a:t> die auf </a:t>
            </a:r>
            <a:r>
              <a:rPr lang="de-DE" sz="1400" dirty="0" err="1" smtClean="0"/>
              <a:t>Kubernetes</a:t>
            </a:r>
            <a:r>
              <a:rPr lang="de-DE" sz="1400" dirty="0" smtClean="0"/>
              <a:t> laufen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 err="1" smtClean="0"/>
              <a:t>Specification</a:t>
            </a:r>
            <a:r>
              <a:rPr lang="de-DE" sz="1400" dirty="0" smtClean="0"/>
              <a:t> besteht aus folgenden APIs:</a:t>
            </a:r>
          </a:p>
          <a:p>
            <a:pPr marL="352425" lvl="1" indent="-171450"/>
            <a:r>
              <a:rPr lang="en-US" sz="1400" dirty="0"/>
              <a:t>Traffic Access Control </a:t>
            </a:r>
            <a:endParaRPr lang="en-US" sz="1400" dirty="0" smtClean="0"/>
          </a:p>
          <a:p>
            <a:pPr marL="352425" lvl="1" indent="-171450"/>
            <a:r>
              <a:rPr lang="en-US" sz="1400" dirty="0"/>
              <a:t>Traffic </a:t>
            </a:r>
            <a:r>
              <a:rPr lang="en-US" sz="1400" dirty="0" smtClean="0"/>
              <a:t>Specs</a:t>
            </a:r>
          </a:p>
          <a:p>
            <a:pPr marL="352425" lvl="1" indent="-171450"/>
            <a:r>
              <a:rPr lang="de-DE" sz="1400" dirty="0" smtClean="0"/>
              <a:t>Traffic Split</a:t>
            </a:r>
          </a:p>
          <a:p>
            <a:pPr marL="352425" lvl="1" indent="-171450"/>
            <a:r>
              <a:rPr lang="de-DE" sz="1400" dirty="0" smtClean="0"/>
              <a:t>Traffic </a:t>
            </a:r>
            <a:r>
              <a:rPr lang="de-DE" sz="1400" dirty="0" err="1" smtClean="0"/>
              <a:t>Metrics</a:t>
            </a:r>
            <a:endParaRPr lang="de-DE" sz="1400" dirty="0" smtClean="0"/>
          </a:p>
          <a:p>
            <a:pPr marL="352425" lvl="1" indent="-171450"/>
            <a:endParaRPr lang="de-DE" sz="1400" dirty="0" smtClean="0"/>
          </a:p>
          <a:p>
            <a:r>
              <a:rPr lang="de-DE" sz="1400" dirty="0"/>
              <a:t>Das Ziel der SMI-API ist es, einen gemeinsamen, portablen Satz von Service </a:t>
            </a:r>
            <a:r>
              <a:rPr lang="de-DE" sz="1400" dirty="0" err="1"/>
              <a:t>Mesh</a:t>
            </a:r>
            <a:r>
              <a:rPr lang="de-DE" sz="1400" dirty="0"/>
              <a:t> APIs bereitzustellen, die ein </a:t>
            </a:r>
            <a:r>
              <a:rPr lang="de-DE" sz="1400" dirty="0" err="1"/>
              <a:t>Kubernetes</a:t>
            </a:r>
            <a:r>
              <a:rPr lang="de-DE" sz="1400" dirty="0"/>
              <a:t>-Benutzer auf agnostische Weise nutzen kann. Auf diese Weise können Anwendungen definiert werden, die die Service </a:t>
            </a:r>
            <a:r>
              <a:rPr lang="de-DE" sz="1400" dirty="0" err="1"/>
              <a:t>Mesh</a:t>
            </a:r>
            <a:r>
              <a:rPr lang="de-DE" sz="1400" dirty="0"/>
              <a:t>-Technologie nutzen, ohne an eine bestimmte Implementierung gebunden zu sein</a:t>
            </a:r>
            <a:r>
              <a:rPr lang="de-DE" sz="1400" dirty="0" smtClean="0"/>
              <a:t>.</a:t>
            </a:r>
          </a:p>
          <a:p>
            <a:endParaRPr lang="de-DE" sz="1400" dirty="0"/>
          </a:p>
          <a:p>
            <a:r>
              <a:rPr lang="de-DE" sz="1400" dirty="0"/>
              <a:t>Das SMI ist als eine Sammlung von </a:t>
            </a:r>
            <a:r>
              <a:rPr lang="de-DE" sz="1400" dirty="0" err="1"/>
              <a:t>Kubernetes</a:t>
            </a:r>
            <a:r>
              <a:rPr lang="de-DE" sz="1400" dirty="0"/>
              <a:t> Custom </a:t>
            </a:r>
            <a:r>
              <a:rPr lang="de-DE" sz="1400" dirty="0" err="1"/>
              <a:t>Resource</a:t>
            </a:r>
            <a:r>
              <a:rPr lang="de-DE" sz="1400" dirty="0"/>
              <a:t> </a:t>
            </a:r>
            <a:r>
              <a:rPr lang="de-DE" sz="1400" dirty="0" err="1"/>
              <a:t>Definitions</a:t>
            </a:r>
            <a:r>
              <a:rPr lang="de-DE" sz="1400" dirty="0"/>
              <a:t> (CRD) und Extension API Servern spezifiziert. Diese APIs können auf jedem </a:t>
            </a:r>
            <a:r>
              <a:rPr lang="de-DE" sz="1400" dirty="0" err="1"/>
              <a:t>Kubernetes</a:t>
            </a:r>
            <a:r>
              <a:rPr lang="de-DE" sz="1400" dirty="0"/>
              <a:t>-Cluster installiert und mit Standardwerkzeugen bearbeitet werden.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Service </a:t>
            </a:r>
            <a:r>
              <a:rPr lang="de-DE" dirty="0" err="1" smtClean="0"/>
              <a:t>Mesh</a:t>
            </a:r>
            <a:r>
              <a:rPr lang="de-DE" dirty="0" smtClean="0"/>
              <a:t> Interface	</a:t>
            </a:r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874" y="1434538"/>
            <a:ext cx="1466850" cy="923925"/>
          </a:xfrm>
          <a:prstGeom prst="rect">
            <a:avLst/>
          </a:prstGeom>
        </p:spPr>
      </p:pic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52000" y="4869635"/>
            <a:ext cx="7272000" cy="180000"/>
          </a:xfrm>
        </p:spPr>
        <p:txBody>
          <a:bodyPr/>
          <a:lstStyle/>
          <a:p>
            <a:r>
              <a:rPr lang="de-DE" dirty="0" smtClean="0"/>
              <a:t>© 2019 PENTASYS AG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597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3777174" y="899998"/>
            <a:ext cx="5114825" cy="3600000"/>
          </a:xfrm>
        </p:spPr>
        <p:txBody>
          <a:bodyPr/>
          <a:lstStyle/>
          <a:p>
            <a:r>
              <a:rPr lang="de-DE" sz="1400" dirty="0"/>
              <a:t>Jeder der </a:t>
            </a:r>
            <a:r>
              <a:rPr lang="de-DE" sz="1400" dirty="0" err="1" smtClean="0"/>
              <a:t>Microservice</a:t>
            </a:r>
            <a:r>
              <a:rPr lang="de-DE" sz="1400" dirty="0" smtClean="0"/>
              <a:t> </a:t>
            </a:r>
            <a:r>
              <a:rPr lang="de-DE" sz="1400" dirty="0"/>
              <a:t>trägt eine Kopie </a:t>
            </a:r>
            <a:r>
              <a:rPr lang="de-DE" sz="1400" dirty="0" smtClean="0"/>
              <a:t>von der </a:t>
            </a:r>
            <a:r>
              <a:rPr lang="de-DE" sz="1400" dirty="0"/>
              <a:t>Bibliothek, </a:t>
            </a:r>
            <a:r>
              <a:rPr lang="de-DE" sz="1400" dirty="0" smtClean="0"/>
              <a:t>welche die Service </a:t>
            </a:r>
            <a:r>
              <a:rPr lang="de-DE" sz="1400" dirty="0" err="1" smtClean="0"/>
              <a:t>Mesh</a:t>
            </a:r>
            <a:r>
              <a:rPr lang="de-DE" sz="1400" dirty="0" smtClean="0"/>
              <a:t> Funktionalitäten beinhaltet.</a:t>
            </a:r>
          </a:p>
          <a:p>
            <a:endParaRPr lang="de-DE" sz="1400" dirty="0" smtClean="0"/>
          </a:p>
          <a:p>
            <a:r>
              <a:rPr lang="de-DE" sz="1400" dirty="0" smtClean="0"/>
              <a:t>Der architektonische Ansatz der Bibliothek war:</a:t>
            </a:r>
          </a:p>
          <a:p>
            <a:pPr marL="352425" lvl="1" indent="-171450"/>
            <a:r>
              <a:rPr lang="de-DE" sz="1400" dirty="0" smtClean="0"/>
              <a:t>Erste „Service </a:t>
            </a:r>
            <a:r>
              <a:rPr lang="de-DE" sz="1400" dirty="0" err="1" smtClean="0"/>
              <a:t>Mesh</a:t>
            </a:r>
            <a:r>
              <a:rPr lang="de-DE" sz="1400" dirty="0" smtClean="0"/>
              <a:t>“ Architektur</a:t>
            </a:r>
          </a:p>
          <a:p>
            <a:pPr marL="352425" lvl="1" indent="-171450"/>
            <a:r>
              <a:rPr lang="de-DE" sz="1400" dirty="0" smtClean="0"/>
              <a:t>Einfache Methode zum implementieren</a:t>
            </a:r>
          </a:p>
          <a:p>
            <a:pPr marL="352425" lvl="1" indent="-171450"/>
            <a:r>
              <a:rPr lang="de-DE" sz="1400" dirty="0" smtClean="0"/>
              <a:t>Hat einige Nachteile im Bezug auf Leistung</a:t>
            </a:r>
          </a:p>
          <a:p>
            <a:pPr marL="352425" lvl="1" indent="-171450"/>
            <a:r>
              <a:rPr lang="de-DE" sz="1400" dirty="0" smtClean="0"/>
              <a:t>Schwierig zu warten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400" dirty="0"/>
          </a:p>
          <a:p>
            <a:r>
              <a:rPr lang="de-DE" sz="1400" dirty="0" smtClean="0"/>
              <a:t>Kopien in jedem verteilten </a:t>
            </a:r>
            <a:r>
              <a:rPr lang="de-DE" sz="1400" dirty="0" err="1" smtClean="0"/>
              <a:t>Microservice</a:t>
            </a:r>
            <a:r>
              <a:rPr lang="de-DE" sz="1400" dirty="0" smtClean="0"/>
              <a:t> liefern folgende Ergebnisse: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 smtClean="0"/>
              <a:t>Probleme bei der Versions Kontrolle bei </a:t>
            </a:r>
            <a:r>
              <a:rPr lang="de-DE" sz="1400" dirty="0" err="1" smtClean="0"/>
              <a:t>Mulit</a:t>
            </a:r>
            <a:r>
              <a:rPr lang="de-DE" sz="1400" dirty="0" smtClean="0"/>
              <a:t>-Cluster Setups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 smtClean="0"/>
              <a:t>Mehr Aufwand beim sammeln von Metriken und Co. Aufgrund der verteilten Anlaufpunkte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Library Architecture</a:t>
            </a:r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52000" y="4869635"/>
            <a:ext cx="7272000" cy="180000"/>
          </a:xfrm>
        </p:spPr>
        <p:txBody>
          <a:bodyPr/>
          <a:lstStyle/>
          <a:p>
            <a:r>
              <a:rPr lang="de-DE" dirty="0" smtClean="0"/>
              <a:t>© 2019 PENTASYS AG</a:t>
            </a:r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111736" y="1860813"/>
            <a:ext cx="1710030" cy="193430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18050" y="2092930"/>
            <a:ext cx="1104314" cy="58381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ctr"/>
            <a:r>
              <a:rPr lang="de-DE" sz="1200" dirty="0" err="1" smtClean="0">
                <a:solidFill>
                  <a:schemeClr val="bg1"/>
                </a:solidFill>
              </a:rPr>
              <a:t>Application</a:t>
            </a:r>
            <a:r>
              <a:rPr lang="de-DE" sz="1200" dirty="0" smtClean="0">
                <a:solidFill>
                  <a:schemeClr val="bg1"/>
                </a:solidFill>
              </a:rPr>
              <a:t> A</a:t>
            </a:r>
            <a:endParaRPr lang="en-US" sz="1200" dirty="0" smtClean="0">
              <a:solidFill>
                <a:schemeClr val="bg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041425" y="1266454"/>
            <a:ext cx="1710030" cy="193430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644770" y="2944025"/>
            <a:ext cx="1104314" cy="58381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ctr"/>
            <a:r>
              <a:rPr lang="de-DE" sz="1200" dirty="0" err="1" smtClean="0">
                <a:solidFill>
                  <a:schemeClr val="tx1"/>
                </a:solidFill>
              </a:rPr>
              <a:t>Application</a:t>
            </a:r>
            <a:r>
              <a:rPr lang="de-DE" sz="1200" dirty="0" smtClean="0">
                <a:solidFill>
                  <a:schemeClr val="tx1"/>
                </a:solidFill>
              </a:rPr>
              <a:t> C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107844" y="1538068"/>
            <a:ext cx="1104314" cy="58381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ctr"/>
            <a:r>
              <a:rPr lang="de-DE" sz="1200" dirty="0" err="1" smtClean="0">
                <a:solidFill>
                  <a:schemeClr val="bg1"/>
                </a:solidFill>
              </a:rPr>
              <a:t>Application</a:t>
            </a:r>
            <a:r>
              <a:rPr lang="de-DE" sz="1200" dirty="0" smtClean="0">
                <a:solidFill>
                  <a:schemeClr val="bg1"/>
                </a:solidFill>
              </a:rPr>
              <a:t> B</a:t>
            </a:r>
            <a:endParaRPr lang="en-US" sz="1200" dirty="0" smtClean="0">
              <a:solidFill>
                <a:schemeClr val="bg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2534564" y="2393492"/>
            <a:ext cx="1104314" cy="58381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ctr"/>
            <a:r>
              <a:rPr lang="de-DE" sz="1200">
                <a:solidFill>
                  <a:schemeClr val="bg1"/>
                </a:solidFill>
              </a:rPr>
              <a:t>Application B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107844" y="1902264"/>
            <a:ext cx="1104314" cy="219614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1200" dirty="0" smtClean="0">
                <a:solidFill>
                  <a:schemeClr val="tx1"/>
                </a:solidFill>
              </a:rPr>
              <a:t>Library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2534564" y="2754892"/>
            <a:ext cx="1104314" cy="219614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1200" dirty="0" smtClean="0">
                <a:solidFill>
                  <a:schemeClr val="tx1"/>
                </a:solidFill>
              </a:rPr>
              <a:t>Library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644770" y="3308221"/>
            <a:ext cx="1104314" cy="219614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1200" dirty="0" smtClean="0">
                <a:solidFill>
                  <a:schemeClr val="tx1"/>
                </a:solidFill>
              </a:rPr>
              <a:t>Library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218050" y="2465783"/>
            <a:ext cx="1104314" cy="219614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1200" dirty="0" smtClean="0">
                <a:solidFill>
                  <a:schemeClr val="tx1"/>
                </a:solidFill>
              </a:rPr>
              <a:t>Library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cxnSp>
        <p:nvCxnSpPr>
          <p:cNvPr id="19" name="Gerade Verbindung mit Pfeil 18"/>
          <p:cNvCxnSpPr>
            <a:stCxn id="17" idx="3"/>
            <a:endCxn id="4" idx="1"/>
          </p:cNvCxnSpPr>
          <p:nvPr/>
        </p:nvCxnSpPr>
        <p:spPr>
          <a:xfrm flipV="1">
            <a:off x="1322364" y="2012071"/>
            <a:ext cx="785480" cy="563519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stCxn id="17" idx="3"/>
            <a:endCxn id="15" idx="1"/>
          </p:cNvCxnSpPr>
          <p:nvPr/>
        </p:nvCxnSpPr>
        <p:spPr>
          <a:xfrm>
            <a:off x="1322364" y="2575590"/>
            <a:ext cx="1212200" cy="289109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2041425" y="3646419"/>
            <a:ext cx="162249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dirty="0" err="1" smtClean="0"/>
              <a:t>Examples</a:t>
            </a:r>
            <a:r>
              <a:rPr lang="de-DE" sz="1200" dirty="0" smtClean="0"/>
              <a:t>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Twitter </a:t>
            </a:r>
            <a:r>
              <a:rPr lang="de-DE" sz="1200" dirty="0" err="1" smtClean="0"/>
              <a:t>Finagle</a:t>
            </a:r>
            <a:endParaRPr lang="de-DE" sz="120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200" dirty="0" err="1" smtClean="0"/>
              <a:t>Netflix</a:t>
            </a:r>
            <a:r>
              <a:rPr lang="de-DE" sz="1200" dirty="0" smtClean="0"/>
              <a:t> </a:t>
            </a:r>
            <a:r>
              <a:rPr lang="de-DE" sz="1200" dirty="0" err="1" smtClean="0"/>
              <a:t>Hystrix</a:t>
            </a:r>
            <a:endParaRPr lang="de-DE" sz="120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200" dirty="0" err="1" smtClean="0"/>
              <a:t>Netflix</a:t>
            </a:r>
            <a:r>
              <a:rPr lang="de-DE" sz="1200" dirty="0" smtClean="0"/>
              <a:t> </a:t>
            </a:r>
            <a:r>
              <a:rPr lang="de-DE" sz="1200" dirty="0" err="1" smtClean="0"/>
              <a:t>Ribbon</a:t>
            </a:r>
            <a:endParaRPr lang="en-US" sz="1200" dirty="0" err="1" smtClean="0"/>
          </a:p>
        </p:txBody>
      </p:sp>
      <p:sp>
        <p:nvSpPr>
          <p:cNvPr id="24" name="Textfeld 23"/>
          <p:cNvSpPr txBox="1"/>
          <p:nvPr/>
        </p:nvSpPr>
        <p:spPr>
          <a:xfrm>
            <a:off x="365760" y="1674055"/>
            <a:ext cx="1069145" cy="1867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200" dirty="0" err="1" smtClean="0"/>
              <a:t>Node</a:t>
            </a:r>
            <a:r>
              <a:rPr lang="de-DE" sz="1200" dirty="0" smtClean="0"/>
              <a:t> 1</a:t>
            </a:r>
            <a:endParaRPr lang="en-US" sz="1200" dirty="0" err="1" smtClean="0"/>
          </a:p>
        </p:txBody>
      </p:sp>
      <p:sp>
        <p:nvSpPr>
          <p:cNvPr id="25" name="Textfeld 24"/>
          <p:cNvSpPr txBox="1"/>
          <p:nvPr/>
        </p:nvSpPr>
        <p:spPr>
          <a:xfrm>
            <a:off x="2361867" y="1081899"/>
            <a:ext cx="1069145" cy="1867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200" dirty="0" err="1" smtClean="0"/>
              <a:t>Node</a:t>
            </a:r>
            <a:r>
              <a:rPr lang="de-DE" sz="1200" dirty="0" smtClean="0"/>
              <a:t> 2</a:t>
            </a:r>
            <a:endParaRPr lang="en-US" sz="1200" dirty="0" err="1" smtClean="0"/>
          </a:p>
        </p:txBody>
      </p:sp>
    </p:spTree>
    <p:extLst>
      <p:ext uri="{BB962C8B-B14F-4D97-AF65-F5344CB8AC3E}">
        <p14:creationId xmlns:p14="http://schemas.microsoft.com/office/powerpoint/2010/main" val="395582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64660" y="899998"/>
            <a:ext cx="4427339" cy="3600000"/>
          </a:xfrm>
        </p:spPr>
        <p:txBody>
          <a:bodyPr/>
          <a:lstStyle/>
          <a:p>
            <a:r>
              <a:rPr lang="de-DE" dirty="0"/>
              <a:t>Die </a:t>
            </a:r>
            <a:r>
              <a:rPr lang="de-DE" dirty="0" err="1"/>
              <a:t>Node</a:t>
            </a:r>
            <a:r>
              <a:rPr lang="de-DE" dirty="0"/>
              <a:t> Agent-Architektur ist einfacher zu verwalten und zu </a:t>
            </a:r>
            <a:r>
              <a:rPr lang="de-DE" dirty="0" smtClean="0"/>
              <a:t>warten,</a:t>
            </a:r>
            <a:endParaRPr lang="de-DE" dirty="0"/>
          </a:p>
          <a:p>
            <a:r>
              <a:rPr lang="de-DE" dirty="0"/>
              <a:t>als die </a:t>
            </a:r>
            <a:r>
              <a:rPr lang="de-DE" dirty="0" smtClean="0"/>
              <a:t>Library </a:t>
            </a:r>
            <a:r>
              <a:rPr lang="de-DE" dirty="0" err="1" smtClean="0"/>
              <a:t>Architecture</a:t>
            </a:r>
            <a:r>
              <a:rPr lang="de-DE" dirty="0" smtClean="0"/>
              <a:t>:</a:t>
            </a:r>
          </a:p>
          <a:p>
            <a:pPr marL="352425" lvl="1" indent="-171450"/>
            <a:r>
              <a:rPr lang="de-DE" dirty="0" smtClean="0"/>
              <a:t>Die Konfiguration wird an jeden </a:t>
            </a:r>
            <a:r>
              <a:rPr lang="de-DE" dirty="0" err="1" smtClean="0"/>
              <a:t>Node</a:t>
            </a:r>
            <a:r>
              <a:rPr lang="de-DE" dirty="0" smtClean="0"/>
              <a:t> innerhalb des Clusters verteilt und nicht an jeden </a:t>
            </a:r>
            <a:r>
              <a:rPr lang="de-DE" dirty="0" err="1" smtClean="0"/>
              <a:t>Pod</a:t>
            </a:r>
            <a:r>
              <a:rPr lang="de-DE" dirty="0" smtClean="0"/>
              <a:t> auf jedem </a:t>
            </a:r>
            <a:r>
              <a:rPr lang="de-DE" dirty="0" err="1" smtClean="0"/>
              <a:t>Node</a:t>
            </a:r>
            <a:endParaRPr lang="de-DE" dirty="0"/>
          </a:p>
          <a:p>
            <a:r>
              <a:rPr lang="de-DE" dirty="0" smtClean="0"/>
              <a:t>Bei der </a:t>
            </a:r>
            <a:r>
              <a:rPr lang="de-DE" dirty="0" err="1" smtClean="0"/>
              <a:t>Node</a:t>
            </a:r>
            <a:r>
              <a:rPr lang="de-DE" dirty="0" smtClean="0"/>
              <a:t>-Agent Architektur, läuft auf jedem „</a:t>
            </a:r>
            <a:r>
              <a:rPr lang="de-DE" dirty="0" err="1" smtClean="0"/>
              <a:t>Woker-Node</a:t>
            </a:r>
            <a:r>
              <a:rPr lang="de-DE" dirty="0" smtClean="0"/>
              <a:t>“ innerhalb des Clusters ein eigener Agent:</a:t>
            </a:r>
          </a:p>
          <a:p>
            <a:pPr marL="352425" lvl="1" indent="-171450"/>
            <a:r>
              <a:rPr lang="de-DE" dirty="0" smtClean="0"/>
              <a:t>Der </a:t>
            </a:r>
            <a:r>
              <a:rPr lang="de-DE" dirty="0" err="1" smtClean="0"/>
              <a:t>Node</a:t>
            </a:r>
            <a:r>
              <a:rPr lang="de-DE" dirty="0" smtClean="0"/>
              <a:t>-Agent läuft für gewöhnlich im „</a:t>
            </a:r>
            <a:r>
              <a:rPr lang="de-DE" dirty="0" err="1" smtClean="0"/>
              <a:t>user</a:t>
            </a:r>
            <a:r>
              <a:rPr lang="de-DE" dirty="0" smtClean="0"/>
              <a:t> </a:t>
            </a:r>
            <a:r>
              <a:rPr lang="de-DE" dirty="0" err="1" smtClean="0"/>
              <a:t>process</a:t>
            </a:r>
            <a:r>
              <a:rPr lang="de-DE" dirty="0" smtClean="0"/>
              <a:t> </a:t>
            </a:r>
            <a:r>
              <a:rPr lang="de-DE" dirty="0" err="1" smtClean="0"/>
              <a:t>space</a:t>
            </a:r>
            <a:r>
              <a:rPr lang="de-DE" dirty="0" smtClean="0"/>
              <a:t>“, und bedient von dort aus die </a:t>
            </a:r>
            <a:r>
              <a:rPr lang="de-DE" dirty="0" err="1" smtClean="0"/>
              <a:t>Workloads</a:t>
            </a:r>
            <a:r>
              <a:rPr lang="de-DE" dirty="0" smtClean="0"/>
              <a:t>, welche auf </a:t>
            </a:r>
            <a:r>
              <a:rPr lang="de-DE" dirty="0" err="1" smtClean="0"/>
              <a:t>derm</a:t>
            </a:r>
            <a:r>
              <a:rPr lang="de-DE" dirty="0" smtClean="0"/>
              <a:t> Worker </a:t>
            </a:r>
            <a:r>
              <a:rPr lang="de-DE" dirty="0" err="1" smtClean="0"/>
              <a:t>Node</a:t>
            </a:r>
            <a:r>
              <a:rPr lang="de-DE" dirty="0" smtClean="0"/>
              <a:t> ausgeführt werden</a:t>
            </a:r>
          </a:p>
          <a:p>
            <a:pPr marL="352425" lvl="1" indent="-171450"/>
            <a:r>
              <a:rPr lang="de-DE" dirty="0" smtClean="0"/>
              <a:t>Der </a:t>
            </a:r>
            <a:r>
              <a:rPr lang="de-DE" dirty="0" err="1" smtClean="0"/>
              <a:t>Node</a:t>
            </a:r>
            <a:r>
              <a:rPr lang="de-DE" dirty="0" smtClean="0"/>
              <a:t>-Agent legt den Fokus auf das Thema </a:t>
            </a:r>
            <a:r>
              <a:rPr lang="de-DE" dirty="0" err="1" smtClean="0"/>
              <a:t>Ressourcensharing</a:t>
            </a:r>
            <a:r>
              <a:rPr lang="de-DE" dirty="0" smtClean="0"/>
              <a:t>. </a:t>
            </a:r>
            <a:r>
              <a:rPr lang="de-DE" dirty="0" err="1" smtClean="0"/>
              <a:t>Daruch</a:t>
            </a:r>
            <a:r>
              <a:rPr lang="de-DE" dirty="0" smtClean="0"/>
              <a:t> ist eine deutlich höhere Effizienz zur Library </a:t>
            </a:r>
            <a:r>
              <a:rPr lang="de-DE" dirty="0" err="1" smtClean="0"/>
              <a:t>Architecture</a:t>
            </a:r>
            <a:r>
              <a:rPr lang="de-DE" dirty="0" smtClean="0"/>
              <a:t> gegeben, lässt jedoch einen Ressourcen Missbrauch zu</a:t>
            </a:r>
          </a:p>
          <a:p>
            <a:pPr marL="352425" lvl="1" indent="-171450"/>
            <a:r>
              <a:rPr lang="de-DE" dirty="0" smtClean="0"/>
              <a:t>Bei zu hohem Bedarf eines </a:t>
            </a:r>
            <a:r>
              <a:rPr lang="de-DE" dirty="0" err="1" smtClean="0"/>
              <a:t>Microservice</a:t>
            </a:r>
            <a:r>
              <a:rPr lang="de-DE" dirty="0" smtClean="0"/>
              <a:t> von physikalischen Ressourcen besteht die Gefahr, dass ein anderer Service verhungert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Node Agent Architecture</a:t>
            </a:r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52000" y="4869635"/>
            <a:ext cx="7272000" cy="180000"/>
          </a:xfrm>
        </p:spPr>
        <p:txBody>
          <a:bodyPr/>
          <a:lstStyle/>
          <a:p>
            <a:r>
              <a:rPr lang="de-DE" dirty="0" smtClean="0"/>
              <a:t>© 2019 PENTASYS AG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101992" y="1014507"/>
            <a:ext cx="2054322" cy="253534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08306" y="1246625"/>
            <a:ext cx="1050752" cy="58381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ctr"/>
            <a:r>
              <a:rPr lang="de-DE" sz="1200" dirty="0" err="1" smtClean="0">
                <a:solidFill>
                  <a:schemeClr val="bg1"/>
                </a:solidFill>
              </a:rPr>
              <a:t>Application</a:t>
            </a:r>
            <a:r>
              <a:rPr lang="de-DE" sz="1200" dirty="0" smtClean="0">
                <a:solidFill>
                  <a:schemeClr val="bg1"/>
                </a:solidFill>
              </a:rPr>
              <a:t> A</a:t>
            </a:r>
            <a:endParaRPr lang="en-US" sz="1200" dirty="0" smtClean="0">
              <a:solidFill>
                <a:schemeClr val="bg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208306" y="2853527"/>
            <a:ext cx="1050752" cy="58381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ctr"/>
            <a:r>
              <a:rPr lang="de-DE" sz="1200" dirty="0" err="1" smtClean="0">
                <a:solidFill>
                  <a:schemeClr val="tx1"/>
                </a:solidFill>
              </a:rPr>
              <a:t>Application</a:t>
            </a:r>
            <a:r>
              <a:rPr lang="de-DE" sz="1200" dirty="0" smtClean="0">
                <a:solidFill>
                  <a:schemeClr val="tx1"/>
                </a:solidFill>
              </a:rPr>
              <a:t> C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208306" y="2093390"/>
            <a:ext cx="1050752" cy="58381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ctr"/>
            <a:r>
              <a:rPr lang="de-DE" sz="1200">
                <a:solidFill>
                  <a:schemeClr val="bg1"/>
                </a:solidFill>
              </a:rPr>
              <a:t>Application B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594580" y="842121"/>
            <a:ext cx="1069145" cy="1867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200" dirty="0" err="1" smtClean="0"/>
              <a:t>Node</a:t>
            </a:r>
            <a:r>
              <a:rPr lang="de-DE" sz="1200" dirty="0" smtClean="0"/>
              <a:t> 1</a:t>
            </a:r>
            <a:endParaRPr lang="en-US" sz="1200" dirty="0" err="1" smtClean="0"/>
          </a:p>
        </p:txBody>
      </p:sp>
      <p:sp>
        <p:nvSpPr>
          <p:cNvPr id="25" name="Rechteck 24"/>
          <p:cNvSpPr/>
          <p:nvPr/>
        </p:nvSpPr>
        <p:spPr>
          <a:xfrm>
            <a:off x="1365372" y="2121731"/>
            <a:ext cx="698695" cy="60816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1200" dirty="0" err="1" smtClean="0">
                <a:solidFill>
                  <a:schemeClr val="tx1"/>
                </a:solidFill>
              </a:rPr>
              <a:t>Node</a:t>
            </a:r>
            <a:r>
              <a:rPr lang="de-DE" sz="1200" dirty="0" smtClean="0">
                <a:solidFill>
                  <a:schemeClr val="tx1"/>
                </a:solidFill>
              </a:rPr>
              <a:t> 1 Proxy 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2392533" y="1839092"/>
            <a:ext cx="2054322" cy="253534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2487052" y="3122643"/>
            <a:ext cx="1050752" cy="58381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ctr"/>
            <a:r>
              <a:rPr lang="de-DE" sz="1200" dirty="0" err="1" smtClean="0">
                <a:solidFill>
                  <a:schemeClr val="tx1"/>
                </a:solidFill>
              </a:rPr>
              <a:t>Application</a:t>
            </a:r>
            <a:r>
              <a:rPr lang="de-DE" sz="1200" dirty="0" smtClean="0">
                <a:solidFill>
                  <a:schemeClr val="tx1"/>
                </a:solidFill>
              </a:rPr>
              <a:t> C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2487052" y="2362506"/>
            <a:ext cx="1050752" cy="58381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ctr"/>
            <a:r>
              <a:rPr lang="de-DE" sz="1200" dirty="0" err="1">
                <a:solidFill>
                  <a:schemeClr val="bg1"/>
                </a:solidFill>
              </a:rPr>
              <a:t>Application</a:t>
            </a:r>
            <a:r>
              <a:rPr lang="de-DE" sz="1200" dirty="0">
                <a:solidFill>
                  <a:schemeClr val="bg1"/>
                </a:solidFill>
              </a:rPr>
              <a:t> B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2885121" y="1653001"/>
            <a:ext cx="1069145" cy="1867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200" dirty="0" err="1" smtClean="0"/>
              <a:t>Node</a:t>
            </a:r>
            <a:r>
              <a:rPr lang="de-DE" sz="1200" dirty="0" smtClean="0"/>
              <a:t> 2</a:t>
            </a:r>
            <a:endParaRPr lang="en-US" sz="1200" dirty="0" err="1" smtClean="0"/>
          </a:p>
        </p:txBody>
      </p:sp>
      <p:sp>
        <p:nvSpPr>
          <p:cNvPr id="43" name="Rechteck 42"/>
          <p:cNvSpPr/>
          <p:nvPr/>
        </p:nvSpPr>
        <p:spPr>
          <a:xfrm>
            <a:off x="3695991" y="2912486"/>
            <a:ext cx="698695" cy="60816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1200" dirty="0" err="1" smtClean="0">
                <a:solidFill>
                  <a:schemeClr val="tx1"/>
                </a:solidFill>
              </a:rPr>
              <a:t>Node</a:t>
            </a:r>
            <a:r>
              <a:rPr lang="de-DE" sz="1200" dirty="0" smtClean="0">
                <a:solidFill>
                  <a:schemeClr val="tx1"/>
                </a:solidFill>
              </a:rPr>
              <a:t> 2 Proxy 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cxnSp>
        <p:nvCxnSpPr>
          <p:cNvPr id="45" name="Gerade Verbindung mit Pfeil 44"/>
          <p:cNvCxnSpPr>
            <a:stCxn id="25" idx="3"/>
            <a:endCxn id="38" idx="1"/>
          </p:cNvCxnSpPr>
          <p:nvPr/>
        </p:nvCxnSpPr>
        <p:spPr>
          <a:xfrm>
            <a:off x="2064067" y="2425815"/>
            <a:ext cx="422985" cy="228596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>
            <a:stCxn id="25" idx="3"/>
            <a:endCxn id="37" idx="1"/>
          </p:cNvCxnSpPr>
          <p:nvPr/>
        </p:nvCxnSpPr>
        <p:spPr>
          <a:xfrm>
            <a:off x="2064067" y="2425815"/>
            <a:ext cx="422985" cy="988733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>
            <a:stCxn id="8" idx="3"/>
          </p:cNvCxnSpPr>
          <p:nvPr/>
        </p:nvCxnSpPr>
        <p:spPr>
          <a:xfrm>
            <a:off x="1259058" y="1538530"/>
            <a:ext cx="416829" cy="554860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/>
          <p:cNvCxnSpPr>
            <a:stCxn id="12" idx="3"/>
            <a:endCxn id="25" idx="1"/>
          </p:cNvCxnSpPr>
          <p:nvPr/>
        </p:nvCxnSpPr>
        <p:spPr>
          <a:xfrm>
            <a:off x="1259058" y="2385295"/>
            <a:ext cx="106314" cy="40520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mit Pfeil 54"/>
          <p:cNvCxnSpPr>
            <a:stCxn id="25" idx="2"/>
            <a:endCxn id="10" idx="3"/>
          </p:cNvCxnSpPr>
          <p:nvPr/>
        </p:nvCxnSpPr>
        <p:spPr>
          <a:xfrm flipH="1">
            <a:off x="1259058" y="2729899"/>
            <a:ext cx="455662" cy="415533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feld 58"/>
          <p:cNvSpPr txBox="1"/>
          <p:nvPr/>
        </p:nvSpPr>
        <p:spPr>
          <a:xfrm>
            <a:off x="514846" y="3815654"/>
            <a:ext cx="162249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dirty="0" err="1" smtClean="0"/>
              <a:t>Examples</a:t>
            </a:r>
            <a:r>
              <a:rPr lang="de-DE" sz="1200" dirty="0" smtClean="0"/>
              <a:t>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200" dirty="0" err="1" smtClean="0"/>
              <a:t>Linkerd</a:t>
            </a:r>
            <a:endParaRPr lang="de-DE" sz="120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200" dirty="0" err="1" smtClean="0"/>
              <a:t>Consul</a:t>
            </a:r>
            <a:endParaRPr lang="de-DE" sz="120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200" dirty="0" err="1" smtClean="0"/>
              <a:t>Istio</a:t>
            </a:r>
            <a:endParaRPr lang="en-US" sz="1200" dirty="0" err="1" smtClean="0"/>
          </a:p>
        </p:txBody>
      </p:sp>
    </p:spTree>
    <p:extLst>
      <p:ext uri="{BB962C8B-B14F-4D97-AF65-F5344CB8AC3E}">
        <p14:creationId xmlns:p14="http://schemas.microsoft.com/office/powerpoint/2010/main" val="234337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42006" y="899998"/>
            <a:ext cx="5149994" cy="3600000"/>
          </a:xfrm>
        </p:spPr>
        <p:txBody>
          <a:bodyPr anchor="ctr"/>
          <a:lstStyle/>
          <a:p>
            <a:r>
              <a:rPr lang="de-DE" sz="1400" dirty="0" smtClean="0"/>
              <a:t>Die </a:t>
            </a:r>
            <a:r>
              <a:rPr lang="de-DE" sz="1400" dirty="0" err="1" smtClean="0"/>
              <a:t>Sidecar</a:t>
            </a:r>
            <a:r>
              <a:rPr lang="de-DE" sz="1400" dirty="0" smtClean="0"/>
              <a:t>-Architektur ist die modernste Service </a:t>
            </a:r>
            <a:r>
              <a:rPr lang="de-DE" sz="1400" dirty="0" err="1" smtClean="0"/>
              <a:t>Mesh</a:t>
            </a:r>
            <a:r>
              <a:rPr lang="de-DE" sz="1400" dirty="0" smtClean="0"/>
              <a:t> Architektur:</a:t>
            </a:r>
          </a:p>
          <a:p>
            <a:pPr marL="352425" lvl="1" indent="-171450"/>
            <a:r>
              <a:rPr lang="de-DE" sz="1400" dirty="0" smtClean="0"/>
              <a:t>Das </a:t>
            </a:r>
            <a:r>
              <a:rPr lang="de-DE" sz="1400" dirty="0" err="1" smtClean="0"/>
              <a:t>Sidecare</a:t>
            </a:r>
            <a:r>
              <a:rPr lang="de-DE" sz="1400" dirty="0" smtClean="0"/>
              <a:t> Service </a:t>
            </a:r>
            <a:r>
              <a:rPr lang="de-DE" sz="1400" dirty="0" err="1" smtClean="0"/>
              <a:t>Mesh</a:t>
            </a:r>
            <a:r>
              <a:rPr lang="de-DE" sz="1400" dirty="0" smtClean="0"/>
              <a:t> </a:t>
            </a:r>
            <a:r>
              <a:rPr lang="de-DE" sz="1400" dirty="0" err="1" smtClean="0"/>
              <a:t>deployed</a:t>
            </a:r>
            <a:r>
              <a:rPr lang="de-DE" sz="1400" dirty="0" smtClean="0"/>
              <a:t> einen zusätzlichen Container zu jedem Applikationscontainer</a:t>
            </a:r>
          </a:p>
          <a:p>
            <a:pPr marL="352425" lvl="1" indent="-171450"/>
            <a:r>
              <a:rPr lang="de-DE" sz="1400" dirty="0" smtClean="0"/>
              <a:t>Der </a:t>
            </a:r>
            <a:r>
              <a:rPr lang="de-DE" sz="1400" dirty="0" err="1" smtClean="0"/>
              <a:t>Sidecar</a:t>
            </a:r>
            <a:r>
              <a:rPr lang="de-DE" sz="1400" dirty="0" smtClean="0"/>
              <a:t>-Container steuert jeglichen Netzwerkzugriff, in den Container hinein und auch hinaus</a:t>
            </a:r>
          </a:p>
          <a:p>
            <a:pPr marL="352425" lvl="1" indent="-171450"/>
            <a:r>
              <a:rPr lang="de-DE" sz="1400" dirty="0" smtClean="0"/>
              <a:t>Um vor einem Angriff geschützt zu sein, erhält der </a:t>
            </a:r>
            <a:r>
              <a:rPr lang="de-DE" sz="1400" dirty="0" err="1" smtClean="0"/>
              <a:t>Sidecar</a:t>
            </a:r>
            <a:r>
              <a:rPr lang="de-DE" sz="1400" dirty="0" smtClean="0"/>
              <a:t>-Container die gleichen Rechte wie der Applikationscontainer</a:t>
            </a:r>
          </a:p>
          <a:p>
            <a:pPr marL="352425" lvl="1" indent="-171450"/>
            <a:r>
              <a:rPr lang="de-DE" sz="1400" dirty="0" smtClean="0"/>
              <a:t>Die meisten </a:t>
            </a:r>
            <a:r>
              <a:rPr lang="de-DE" sz="1400" dirty="0" err="1" smtClean="0"/>
              <a:t>Sidecar</a:t>
            </a:r>
            <a:r>
              <a:rPr lang="de-DE" sz="1400" dirty="0" smtClean="0"/>
              <a:t>-Container nutzen Standardmechanismen wie die TLS-Terminierung am </a:t>
            </a:r>
            <a:r>
              <a:rPr lang="de-DE" sz="1400" dirty="0" err="1" smtClean="0"/>
              <a:t>Sidecar</a:t>
            </a:r>
            <a:r>
              <a:rPr lang="de-DE" sz="1400" dirty="0" smtClean="0"/>
              <a:t> Container und sichert evtl. die weitere Kommunikation selbst ab</a:t>
            </a:r>
          </a:p>
          <a:p>
            <a:pPr marL="352425" lvl="1" indent="-171450"/>
            <a:r>
              <a:rPr lang="de-DE" sz="1400" dirty="0" smtClean="0"/>
              <a:t>Der Applikationscontainer und der </a:t>
            </a:r>
            <a:r>
              <a:rPr lang="de-DE" sz="1400" dirty="0" err="1" smtClean="0"/>
              <a:t>Sidecar</a:t>
            </a:r>
            <a:r>
              <a:rPr lang="de-DE" sz="1400" dirty="0" smtClean="0"/>
              <a:t> Container sind ähnlich nah aneinander, wie beim Library Ansatz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Sidecar Architecture</a:t>
            </a:r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52000" y="4869635"/>
            <a:ext cx="7272000" cy="180000"/>
          </a:xfrm>
        </p:spPr>
        <p:txBody>
          <a:bodyPr/>
          <a:lstStyle/>
          <a:p>
            <a:r>
              <a:rPr lang="de-DE" dirty="0" smtClean="0"/>
              <a:t>© 2019 PENTASYS AG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111736" y="1860813"/>
            <a:ext cx="1710030" cy="193430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07263" y="2047571"/>
            <a:ext cx="1104314" cy="58381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ctr"/>
            <a:r>
              <a:rPr lang="de-DE" sz="1200" dirty="0" err="1" smtClean="0">
                <a:solidFill>
                  <a:schemeClr val="bg1"/>
                </a:solidFill>
              </a:rPr>
              <a:t>Application</a:t>
            </a:r>
            <a:r>
              <a:rPr lang="de-DE" sz="1200" dirty="0" smtClean="0">
                <a:solidFill>
                  <a:schemeClr val="bg1"/>
                </a:solidFill>
              </a:rPr>
              <a:t> A</a:t>
            </a:r>
            <a:endParaRPr lang="en-US" sz="1200" dirty="0" smtClean="0">
              <a:solidFill>
                <a:schemeClr val="bg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2041425" y="1266454"/>
            <a:ext cx="1710030" cy="193430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644770" y="2944025"/>
            <a:ext cx="1104314" cy="58381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ctr"/>
            <a:r>
              <a:rPr lang="de-DE" sz="1200" dirty="0" err="1" smtClean="0">
                <a:solidFill>
                  <a:schemeClr val="tx1"/>
                </a:solidFill>
              </a:rPr>
              <a:t>Application</a:t>
            </a:r>
            <a:r>
              <a:rPr lang="de-DE" sz="1200" dirty="0" smtClean="0">
                <a:solidFill>
                  <a:schemeClr val="tx1"/>
                </a:solidFill>
              </a:rPr>
              <a:t> C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107844" y="1538068"/>
            <a:ext cx="1104314" cy="58381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ctr"/>
            <a:r>
              <a:rPr lang="de-DE" sz="1200" dirty="0" err="1" smtClean="0">
                <a:solidFill>
                  <a:schemeClr val="bg1"/>
                </a:solidFill>
              </a:rPr>
              <a:t>Application</a:t>
            </a:r>
            <a:r>
              <a:rPr lang="de-DE" sz="1200" dirty="0" smtClean="0">
                <a:solidFill>
                  <a:schemeClr val="bg1"/>
                </a:solidFill>
              </a:rPr>
              <a:t> B</a:t>
            </a:r>
            <a:endParaRPr lang="en-US" sz="1200" dirty="0" smtClean="0">
              <a:solidFill>
                <a:schemeClr val="bg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2278932" y="2410004"/>
            <a:ext cx="1104314" cy="58381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ctr"/>
            <a:r>
              <a:rPr lang="de-DE" sz="1200">
                <a:solidFill>
                  <a:schemeClr val="bg1"/>
                </a:solidFill>
              </a:rPr>
              <a:t>Application B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107844" y="1902264"/>
            <a:ext cx="1104314" cy="219614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1200" dirty="0" err="1" smtClean="0">
                <a:solidFill>
                  <a:schemeClr val="tx1"/>
                </a:solidFill>
              </a:rPr>
              <a:t>Sidecar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2278932" y="2771404"/>
            <a:ext cx="1104314" cy="219614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1200" dirty="0" err="1" smtClean="0">
                <a:solidFill>
                  <a:schemeClr val="tx1"/>
                </a:solidFill>
              </a:rPr>
              <a:t>Sidecar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644770" y="3308221"/>
            <a:ext cx="1104314" cy="219614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1200" dirty="0" err="1" smtClean="0">
                <a:solidFill>
                  <a:schemeClr val="tx1"/>
                </a:solidFill>
              </a:rPr>
              <a:t>Sidecar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407263" y="2420424"/>
            <a:ext cx="1104314" cy="219614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1200" dirty="0" err="1" smtClean="0">
                <a:solidFill>
                  <a:schemeClr val="tx1"/>
                </a:solidFill>
              </a:rPr>
              <a:t>Sidecar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cxnSp>
        <p:nvCxnSpPr>
          <p:cNvPr id="17" name="Gerade Verbindung mit Pfeil 16"/>
          <p:cNvCxnSpPr>
            <a:stCxn id="16" idx="3"/>
            <a:endCxn id="13" idx="1"/>
          </p:cNvCxnSpPr>
          <p:nvPr/>
        </p:nvCxnSpPr>
        <p:spPr>
          <a:xfrm flipV="1">
            <a:off x="1511577" y="2012071"/>
            <a:ext cx="596267" cy="518160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>
            <a:stCxn id="16" idx="3"/>
            <a:endCxn id="14" idx="1"/>
          </p:cNvCxnSpPr>
          <p:nvPr/>
        </p:nvCxnSpPr>
        <p:spPr>
          <a:xfrm>
            <a:off x="1511577" y="2530231"/>
            <a:ext cx="767355" cy="350980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365760" y="1674055"/>
            <a:ext cx="1069145" cy="1867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200" dirty="0" err="1" smtClean="0"/>
              <a:t>Node</a:t>
            </a:r>
            <a:r>
              <a:rPr lang="de-DE" sz="1200" dirty="0" smtClean="0"/>
              <a:t> 1</a:t>
            </a:r>
            <a:endParaRPr lang="en-US" sz="1200" dirty="0" err="1" smtClean="0"/>
          </a:p>
        </p:txBody>
      </p:sp>
      <p:sp>
        <p:nvSpPr>
          <p:cNvPr id="20" name="Textfeld 19"/>
          <p:cNvSpPr txBox="1"/>
          <p:nvPr/>
        </p:nvSpPr>
        <p:spPr>
          <a:xfrm>
            <a:off x="2361867" y="1081899"/>
            <a:ext cx="1069145" cy="1867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200" dirty="0" err="1" smtClean="0"/>
              <a:t>Node</a:t>
            </a:r>
            <a:r>
              <a:rPr lang="de-DE" sz="1200" dirty="0" smtClean="0"/>
              <a:t> 2</a:t>
            </a:r>
            <a:endParaRPr lang="en-US" sz="1200" dirty="0" err="1" smtClean="0"/>
          </a:p>
        </p:txBody>
      </p:sp>
      <p:cxnSp>
        <p:nvCxnSpPr>
          <p:cNvPr id="27" name="Gewinkelter Verbinder 26"/>
          <p:cNvCxnSpPr>
            <a:stCxn id="8" idx="1"/>
            <a:endCxn id="16" idx="1"/>
          </p:cNvCxnSpPr>
          <p:nvPr/>
        </p:nvCxnSpPr>
        <p:spPr>
          <a:xfrm rot="10800000" flipV="1">
            <a:off x="407263" y="2339475"/>
            <a:ext cx="12700" cy="190755"/>
          </a:xfrm>
          <a:prstGeom prst="bentConnector3">
            <a:avLst>
              <a:gd name="adj1" fmla="val 1800000"/>
            </a:avLst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winkelter Verbinder 31"/>
          <p:cNvCxnSpPr/>
          <p:nvPr/>
        </p:nvCxnSpPr>
        <p:spPr>
          <a:xfrm rot="10800000" flipV="1">
            <a:off x="646119" y="3194248"/>
            <a:ext cx="12700" cy="190755"/>
          </a:xfrm>
          <a:prstGeom prst="bentConnector3">
            <a:avLst>
              <a:gd name="adj1" fmla="val 1800000"/>
            </a:avLst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winkelter Verbinder 32"/>
          <p:cNvCxnSpPr>
            <a:endCxn id="13" idx="3"/>
          </p:cNvCxnSpPr>
          <p:nvPr/>
        </p:nvCxnSpPr>
        <p:spPr>
          <a:xfrm rot="16200000" flipH="1">
            <a:off x="3084235" y="1884147"/>
            <a:ext cx="240411" cy="15435"/>
          </a:xfrm>
          <a:prstGeom prst="bentConnector4">
            <a:avLst>
              <a:gd name="adj1" fmla="val -7946"/>
              <a:gd name="adj2" fmla="val 1581050"/>
            </a:avLst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winkelter Verbinder 44"/>
          <p:cNvCxnSpPr/>
          <p:nvPr/>
        </p:nvCxnSpPr>
        <p:spPr>
          <a:xfrm rot="16200000" flipH="1">
            <a:off x="3263040" y="2748498"/>
            <a:ext cx="240411" cy="15435"/>
          </a:xfrm>
          <a:prstGeom prst="bentConnector4">
            <a:avLst>
              <a:gd name="adj1" fmla="val -7946"/>
              <a:gd name="adj2" fmla="val 1581050"/>
            </a:avLst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/>
          <p:cNvSpPr txBox="1"/>
          <p:nvPr/>
        </p:nvSpPr>
        <p:spPr>
          <a:xfrm>
            <a:off x="2107844" y="3711027"/>
            <a:ext cx="162249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dirty="0" err="1" smtClean="0"/>
              <a:t>Examples</a:t>
            </a:r>
            <a:r>
              <a:rPr lang="de-DE" sz="1200" dirty="0" smtClean="0"/>
              <a:t>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200" dirty="0" err="1" smtClean="0"/>
              <a:t>Linkerd</a:t>
            </a:r>
            <a:endParaRPr lang="de-DE" sz="120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200" dirty="0" err="1" smtClean="0"/>
              <a:t>Consul</a:t>
            </a:r>
            <a:endParaRPr lang="de-DE" sz="120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200" dirty="0" err="1" smtClean="0"/>
              <a:t>Istio</a:t>
            </a:r>
            <a:endParaRPr lang="de-DE" sz="120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200" dirty="0" err="1" smtClean="0"/>
              <a:t>Aspen</a:t>
            </a:r>
            <a:r>
              <a:rPr lang="de-DE" sz="1200" dirty="0" smtClean="0"/>
              <a:t> </a:t>
            </a:r>
            <a:r>
              <a:rPr lang="de-DE" sz="1200" dirty="0" err="1" smtClean="0"/>
              <a:t>Mesh</a:t>
            </a:r>
            <a:endParaRPr lang="en-US" sz="1200" dirty="0" err="1" smtClean="0"/>
          </a:p>
        </p:txBody>
      </p:sp>
    </p:spTree>
    <p:extLst>
      <p:ext uri="{BB962C8B-B14F-4D97-AF65-F5344CB8AC3E}">
        <p14:creationId xmlns:p14="http://schemas.microsoft.com/office/powerpoint/2010/main" val="357123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962831" y="1526010"/>
            <a:ext cx="3609582" cy="2194894"/>
          </a:xfrm>
        </p:spPr>
        <p:txBody>
          <a:bodyPr/>
          <a:lstStyle/>
          <a:p>
            <a:r>
              <a:rPr lang="de-DE" sz="2400" b="1" dirty="0" smtClean="0"/>
              <a:t>Open Source </a:t>
            </a:r>
            <a:r>
              <a:rPr lang="de-DE" sz="2400" b="1" dirty="0" err="1" smtClean="0"/>
              <a:t>Offerings</a:t>
            </a:r>
            <a:endParaRPr lang="de-DE" sz="2400" b="1" dirty="0" smtClean="0"/>
          </a:p>
          <a:p>
            <a:pPr marL="352425" lvl="1" indent="-171450">
              <a:lnSpc>
                <a:spcPct val="150000"/>
              </a:lnSpc>
            </a:pPr>
            <a:r>
              <a:rPr lang="de-DE" sz="1600" dirty="0" err="1" smtClean="0"/>
              <a:t>Enovy</a:t>
            </a:r>
            <a:endParaRPr lang="de-DE" sz="1600" dirty="0" smtClean="0"/>
          </a:p>
          <a:p>
            <a:pPr marL="352425" lvl="1" indent="-171450">
              <a:lnSpc>
                <a:spcPct val="150000"/>
              </a:lnSpc>
            </a:pPr>
            <a:r>
              <a:rPr lang="de-DE" sz="1600" dirty="0" err="1" smtClean="0"/>
              <a:t>Istio</a:t>
            </a:r>
            <a:endParaRPr lang="de-DE" sz="1600" dirty="0" smtClean="0"/>
          </a:p>
          <a:p>
            <a:pPr marL="352425" lvl="1" indent="-171450">
              <a:lnSpc>
                <a:spcPct val="150000"/>
              </a:lnSpc>
            </a:pPr>
            <a:r>
              <a:rPr lang="de-DE" sz="1600" dirty="0" err="1" smtClean="0"/>
              <a:t>Linkerd</a:t>
            </a:r>
            <a:endParaRPr lang="de-DE" sz="1600" dirty="0" smtClean="0"/>
          </a:p>
          <a:p>
            <a:pPr marL="352425" lvl="1" indent="-171450">
              <a:lnSpc>
                <a:spcPct val="150000"/>
              </a:lnSpc>
            </a:pPr>
            <a:r>
              <a:rPr lang="de-DE" sz="1600" dirty="0" err="1" smtClean="0"/>
              <a:t>Linkerd</a:t>
            </a:r>
            <a:r>
              <a:rPr lang="de-DE" sz="1600" dirty="0" smtClean="0"/>
              <a:t> 2</a:t>
            </a:r>
            <a:endParaRPr lang="en-US" sz="160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Service Mesh Offerings</a:t>
            </a:r>
          </a:p>
        </p:txBody>
      </p:sp>
      <p:sp>
        <p:nvSpPr>
          <p:cNvPr id="8" name="Inhaltsplatzhalter 5"/>
          <p:cNvSpPr txBox="1">
            <a:spLocks/>
          </p:cNvSpPr>
          <p:nvPr/>
        </p:nvSpPr>
        <p:spPr>
          <a:xfrm>
            <a:off x="4572413" y="1523331"/>
            <a:ext cx="3609582" cy="2194894"/>
          </a:xfrm>
          <a:prstGeom prst="rect">
            <a:avLst/>
          </a:prstGeom>
        </p:spPr>
        <p:txBody>
          <a:bodyPr vert="horz" lIns="72000" tIns="0" rIns="72000" bIns="0" rtlCol="0">
            <a:no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b="1" dirty="0" smtClean="0"/>
              <a:t>Commercial </a:t>
            </a:r>
            <a:r>
              <a:rPr lang="de-DE" sz="2400" b="1" dirty="0" err="1" smtClean="0"/>
              <a:t>Offerings</a:t>
            </a:r>
            <a:endParaRPr lang="de-DE" sz="2400" b="1" dirty="0" smtClean="0"/>
          </a:p>
          <a:p>
            <a:pPr marL="352425" lvl="1" indent="-171450">
              <a:lnSpc>
                <a:spcPct val="150000"/>
              </a:lnSpc>
            </a:pPr>
            <a:r>
              <a:rPr lang="de-DE" sz="1600" dirty="0" err="1" smtClean="0"/>
              <a:t>Consul</a:t>
            </a:r>
            <a:endParaRPr lang="de-DE" sz="1600" dirty="0" smtClean="0"/>
          </a:p>
          <a:p>
            <a:pPr marL="352425" lvl="1" indent="-171450">
              <a:lnSpc>
                <a:spcPct val="150000"/>
              </a:lnSpc>
            </a:pPr>
            <a:r>
              <a:rPr lang="de-DE" sz="1600" dirty="0" err="1" smtClean="0"/>
              <a:t>Aspen</a:t>
            </a:r>
            <a:r>
              <a:rPr lang="de-DE" sz="1600" dirty="0" smtClean="0"/>
              <a:t> </a:t>
            </a:r>
            <a:r>
              <a:rPr lang="de-DE" sz="1600" dirty="0" err="1" smtClean="0"/>
              <a:t>Mesh</a:t>
            </a:r>
            <a:endParaRPr lang="de-DE" sz="1600" dirty="0" smtClean="0"/>
          </a:p>
          <a:p>
            <a:pPr marL="352425" lvl="1" indent="-171450">
              <a:lnSpc>
                <a:spcPct val="150000"/>
              </a:lnSpc>
            </a:pPr>
            <a:r>
              <a:rPr lang="de-DE" sz="1600" dirty="0" smtClean="0"/>
              <a:t>Kong Enterprise </a:t>
            </a:r>
            <a:r>
              <a:rPr lang="de-DE" sz="1600" dirty="0" err="1" smtClean="0"/>
              <a:t>Mesh</a:t>
            </a:r>
            <a:endParaRPr lang="en-US" sz="1600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52000" y="4869635"/>
            <a:ext cx="7272000" cy="180000"/>
          </a:xfrm>
        </p:spPr>
        <p:txBody>
          <a:bodyPr/>
          <a:lstStyle/>
          <a:p>
            <a:r>
              <a:rPr lang="de-DE" dirty="0" smtClean="0"/>
              <a:t>© 2019 PENTASYS AG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42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63108" y="899998"/>
            <a:ext cx="5128891" cy="3600000"/>
          </a:xfrm>
        </p:spPr>
        <p:txBody>
          <a:bodyPr/>
          <a:lstStyle/>
          <a:p>
            <a:r>
              <a:rPr lang="de-DE" dirty="0" err="1" smtClean="0"/>
              <a:t>Envoy</a:t>
            </a:r>
            <a:r>
              <a:rPr lang="de-DE" dirty="0" smtClean="0"/>
              <a:t> ist ein „</a:t>
            </a:r>
            <a:r>
              <a:rPr lang="de-DE" dirty="0" err="1" smtClean="0"/>
              <a:t>distributed</a:t>
            </a:r>
            <a:r>
              <a:rPr lang="de-DE" dirty="0" smtClean="0"/>
              <a:t> high </a:t>
            </a:r>
            <a:r>
              <a:rPr lang="de-DE" dirty="0" err="1" smtClean="0"/>
              <a:t>performance</a:t>
            </a:r>
            <a:r>
              <a:rPr lang="de-DE" dirty="0" smtClean="0"/>
              <a:t>“ C++ Proxy, der für einzelne Services bzw. Applikationen </a:t>
            </a:r>
            <a:r>
              <a:rPr lang="de-DE" dirty="0" err="1" smtClean="0"/>
              <a:t>designed</a:t>
            </a:r>
            <a:r>
              <a:rPr lang="de-DE" dirty="0" smtClean="0"/>
              <a:t> wurde:</a:t>
            </a:r>
          </a:p>
          <a:p>
            <a:pPr marL="352425" lvl="1" indent="-171450"/>
            <a:r>
              <a:rPr lang="de-DE" dirty="0" smtClean="0"/>
              <a:t>Wurde ursprünglich von </a:t>
            </a:r>
            <a:r>
              <a:rPr lang="de-DE" dirty="0" err="1" smtClean="0"/>
              <a:t>Lyft</a:t>
            </a:r>
            <a:r>
              <a:rPr lang="de-DE" dirty="0" smtClean="0"/>
              <a:t> entwickelt</a:t>
            </a:r>
          </a:p>
          <a:p>
            <a:pPr marL="352425" lvl="1" indent="-171450"/>
            <a:r>
              <a:rPr lang="de-DE" dirty="0" smtClean="0"/>
              <a:t>Die Proxy-Architektur bietet zwei Kernfeatures, welche bei vielen anderen Proxy Anbietern aus der SOA-Architektur fehlen:</a:t>
            </a:r>
          </a:p>
          <a:p>
            <a:pPr marL="528638" lvl="2" indent="-171450"/>
            <a:r>
              <a:rPr lang="de-DE" dirty="0" smtClean="0"/>
              <a:t>Robust </a:t>
            </a:r>
            <a:r>
              <a:rPr lang="de-DE" dirty="0" err="1" smtClean="0"/>
              <a:t>observability</a:t>
            </a:r>
            <a:endParaRPr lang="de-DE" dirty="0" smtClean="0"/>
          </a:p>
          <a:p>
            <a:pPr marL="528638" lvl="2" indent="-171450"/>
            <a:r>
              <a:rPr lang="de-DE" dirty="0" smtClean="0"/>
              <a:t>Einfaches </a:t>
            </a:r>
            <a:r>
              <a:rPr lang="de-DE" dirty="0" err="1" smtClean="0"/>
              <a:t>debugging</a:t>
            </a:r>
            <a:endParaRPr lang="de-DE" dirty="0" smtClean="0"/>
          </a:p>
          <a:p>
            <a:pPr marL="171450" indent="-171450"/>
            <a:endParaRPr lang="de-DE" dirty="0"/>
          </a:p>
          <a:p>
            <a:r>
              <a:rPr lang="de-DE" dirty="0" smtClean="0"/>
              <a:t>Der Hauptfokus von </a:t>
            </a:r>
            <a:r>
              <a:rPr lang="de-DE" dirty="0" err="1" smtClean="0"/>
              <a:t>Envoy</a:t>
            </a:r>
            <a:r>
              <a:rPr lang="de-DE" dirty="0" smtClean="0"/>
              <a:t> liegt jedoch auf PERFORMANCE! Dadurch wurde das Threadingmodell in 3 Kategorien unterteilt:</a:t>
            </a:r>
          </a:p>
          <a:p>
            <a:pPr marL="352425" lvl="1" indent="-171450"/>
            <a:r>
              <a:rPr lang="de-DE" b="1" dirty="0" smtClean="0"/>
              <a:t>MAIN: </a:t>
            </a:r>
            <a:r>
              <a:rPr lang="de-DE" dirty="0" smtClean="0"/>
              <a:t>Der Hauptthread koordiniert alle wichtigen Prozessfunktionen</a:t>
            </a:r>
            <a:endParaRPr lang="de-DE" b="1" dirty="0" smtClean="0"/>
          </a:p>
          <a:p>
            <a:pPr marL="352425" lvl="1" indent="-171450"/>
            <a:r>
              <a:rPr lang="de-DE" b="1" dirty="0" smtClean="0"/>
              <a:t>WORKER: </a:t>
            </a:r>
            <a:r>
              <a:rPr lang="de-DE" dirty="0" smtClean="0"/>
              <a:t>Jeder </a:t>
            </a:r>
            <a:r>
              <a:rPr lang="de-DE" dirty="0" err="1" smtClean="0"/>
              <a:t>Woker</a:t>
            </a:r>
            <a:r>
              <a:rPr lang="de-DE" dirty="0" smtClean="0"/>
              <a:t>-Thread, der gestartet wird, verarbeitet alle IOs während der Lebensdauer der Verbindung</a:t>
            </a:r>
            <a:endParaRPr lang="de-DE" b="1" dirty="0" smtClean="0"/>
          </a:p>
          <a:p>
            <a:pPr marL="352425" lvl="1" indent="-171450"/>
            <a:r>
              <a:rPr lang="de-DE" b="1" dirty="0"/>
              <a:t>FILE FLUSHER</a:t>
            </a:r>
            <a:r>
              <a:rPr lang="de-DE" b="1" dirty="0" smtClean="0"/>
              <a:t>: </a:t>
            </a:r>
            <a:r>
              <a:rPr lang="de-DE" dirty="0" smtClean="0"/>
              <a:t>Worker </a:t>
            </a:r>
            <a:r>
              <a:rPr lang="de-DE" dirty="0"/>
              <a:t>schreibt in Dateien, die in den Speicher gepuffert und dann physisch vom File-</a:t>
            </a:r>
            <a:r>
              <a:rPr lang="de-DE" dirty="0" err="1"/>
              <a:t>Flush</a:t>
            </a:r>
            <a:r>
              <a:rPr lang="de-DE" dirty="0"/>
              <a:t>-Prozess-Thread geschrieben werden</a:t>
            </a:r>
            <a:endParaRPr lang="de-DE" dirty="0" smtClean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Envoy’s Sidecar Architecture</a:t>
            </a:r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52000" y="4869635"/>
            <a:ext cx="7272000" cy="180000"/>
          </a:xfrm>
        </p:spPr>
        <p:txBody>
          <a:bodyPr/>
          <a:lstStyle/>
          <a:p>
            <a:r>
              <a:rPr lang="de-DE" dirty="0" smtClean="0"/>
              <a:t>© 2019 PENTASYS AG</a:t>
            </a:r>
            <a:endParaRPr lang="de-DE" dirty="0"/>
          </a:p>
        </p:txBody>
      </p:sp>
      <p:pic>
        <p:nvPicPr>
          <p:cNvPr id="30722" name="Picture 2" descr="Bildergebnis für envoy sidecar proxy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3" y="1717905"/>
            <a:ext cx="3675185" cy="147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62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49040" y="899998"/>
            <a:ext cx="5142960" cy="3600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1400" dirty="0" err="1"/>
              <a:t>Istio</a:t>
            </a:r>
            <a:r>
              <a:rPr lang="de-DE" sz="1400" dirty="0"/>
              <a:t> bietet eine einheitliche Möglichkeit, </a:t>
            </a:r>
            <a:r>
              <a:rPr lang="de-DE" sz="1400" dirty="0" err="1"/>
              <a:t>Microservices</a:t>
            </a:r>
            <a:r>
              <a:rPr lang="de-DE" sz="1400" dirty="0"/>
              <a:t> zu verbinden, zu sichern, zu verwalten und zu überwachen und bietet Traffic </a:t>
            </a:r>
            <a:r>
              <a:rPr lang="de-DE" sz="1400" dirty="0" err="1"/>
              <a:t>Shaping</a:t>
            </a:r>
            <a:r>
              <a:rPr lang="de-DE" sz="1400" dirty="0"/>
              <a:t> zwischen </a:t>
            </a:r>
            <a:r>
              <a:rPr lang="de-DE" sz="1400" dirty="0" err="1"/>
              <a:t>Microservices</a:t>
            </a:r>
            <a:r>
              <a:rPr lang="de-DE" sz="1400" dirty="0"/>
              <a:t> in einem Multi-Cluster-Szenario</a:t>
            </a:r>
            <a:r>
              <a:rPr lang="de-DE" sz="1400" dirty="0" smtClean="0"/>
              <a:t>:</a:t>
            </a:r>
            <a:endParaRPr lang="de-DE" sz="1400" dirty="0"/>
          </a:p>
          <a:p>
            <a:pPr marL="352425" lvl="1" indent="-171450">
              <a:lnSpc>
                <a:spcPct val="150000"/>
              </a:lnSpc>
            </a:pPr>
            <a:r>
              <a:rPr lang="de-DE" sz="1400" dirty="0"/>
              <a:t>Ursprünglich von IBM, Google und </a:t>
            </a:r>
            <a:r>
              <a:rPr lang="de-DE" sz="1400" dirty="0" err="1"/>
              <a:t>Lyft</a:t>
            </a:r>
            <a:r>
              <a:rPr lang="de-DE" sz="1400" dirty="0"/>
              <a:t> </a:t>
            </a:r>
            <a:r>
              <a:rPr lang="de-DE" sz="1400" dirty="0" smtClean="0"/>
              <a:t>entwickelt</a:t>
            </a:r>
          </a:p>
          <a:p>
            <a:pPr marL="352425" lvl="1" indent="-171450">
              <a:lnSpc>
                <a:spcPct val="150000"/>
              </a:lnSpc>
            </a:pPr>
            <a:r>
              <a:rPr lang="de-DE" sz="1400" dirty="0" smtClean="0"/>
              <a:t>Bietet die Möglichkeiten wie </a:t>
            </a:r>
            <a:r>
              <a:rPr lang="de-DE" sz="1400" dirty="0" err="1" smtClean="0"/>
              <a:t>Curcuit-Breaking</a:t>
            </a:r>
            <a:endParaRPr lang="de-DE" sz="1400" dirty="0"/>
          </a:p>
          <a:p>
            <a:pPr marL="352425" lvl="1" indent="-171450">
              <a:lnSpc>
                <a:spcPct val="150000"/>
              </a:lnSpc>
            </a:pPr>
            <a:r>
              <a:rPr lang="de-DE" sz="1400" dirty="0" smtClean="0"/>
              <a:t>Unterstützt bei Ausfällen innerhalb des Netzwerks, in dem es einen Status der Gesundheit und der Lebensfähigkeit hält</a:t>
            </a:r>
          </a:p>
          <a:p>
            <a:pPr marL="352425" lvl="1" indent="-171450">
              <a:lnSpc>
                <a:spcPct val="150000"/>
              </a:lnSpc>
            </a:pPr>
            <a:r>
              <a:rPr lang="de-DE" sz="1400" dirty="0" err="1" smtClean="0"/>
              <a:t>Envoy</a:t>
            </a:r>
            <a:r>
              <a:rPr lang="de-DE" sz="1400" dirty="0" smtClean="0"/>
              <a:t> ist als </a:t>
            </a:r>
            <a:r>
              <a:rPr lang="de-DE" sz="1400" dirty="0" err="1" smtClean="0"/>
              <a:t>Sidecare</a:t>
            </a:r>
            <a:r>
              <a:rPr lang="de-DE" sz="1400" dirty="0" smtClean="0"/>
              <a:t> Proxy innerhalb von </a:t>
            </a:r>
            <a:r>
              <a:rPr lang="de-DE" sz="1400" dirty="0" err="1" smtClean="0"/>
              <a:t>Istio</a:t>
            </a:r>
            <a:r>
              <a:rPr lang="de-DE" sz="1400" dirty="0" smtClean="0"/>
              <a:t> integriert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Istio’s</a:t>
            </a:r>
            <a:r>
              <a:rPr lang="en-US" dirty="0"/>
              <a:t> Sidecar </a:t>
            </a:r>
            <a:r>
              <a:rPr lang="en-US" dirty="0" smtClean="0"/>
              <a:t>Architecture</a:t>
            </a:r>
            <a:endParaRPr lang="en-US" dirty="0"/>
          </a:p>
        </p:txBody>
      </p:sp>
      <p:pic>
        <p:nvPicPr>
          <p:cNvPr id="6" name="Picture 8" descr="[svg-to-png output image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68" y="1261413"/>
            <a:ext cx="2791322" cy="256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52000" y="4869635"/>
            <a:ext cx="7272000" cy="180000"/>
          </a:xfrm>
        </p:spPr>
        <p:txBody>
          <a:bodyPr/>
          <a:lstStyle/>
          <a:p>
            <a:r>
              <a:rPr lang="de-DE" dirty="0" smtClean="0"/>
              <a:t>© 2019 PENTASYS AG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429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LINKERD, CONSUL ODER VIELLEICHT DOCH ISTIO?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400" dirty="0" smtClean="0"/>
              <a:t>Architekt @ </a:t>
            </a:r>
            <a:r>
              <a:rPr lang="de-DE" sz="1400" dirty="0" err="1" smtClean="0"/>
              <a:t>Pentasys</a:t>
            </a:r>
            <a:r>
              <a:rPr lang="de-DE" sz="1400" dirty="0" smtClean="0"/>
              <a:t> AG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400" dirty="0" smtClean="0"/>
              <a:t>Speaker auf unterschiedlichen Konferenzen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400" dirty="0" smtClean="0"/>
              <a:t>Architekt, Blogger, Speaker, Technikkind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DE" sz="1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DE" sz="14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400" dirty="0" smtClean="0"/>
              <a:t>						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400" dirty="0" smtClean="0"/>
              <a:t>	@</a:t>
            </a:r>
            <a:r>
              <a:rPr lang="de-DE" sz="1400" dirty="0" err="1" smtClean="0"/>
              <a:t>developerpat</a:t>
            </a:r>
            <a:endParaRPr lang="de-DE" sz="1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400" dirty="0"/>
              <a:t>	</a:t>
            </a:r>
            <a:r>
              <a:rPr lang="de-DE" sz="1400" dirty="0" smtClean="0"/>
              <a:t>patrick.arnold@pentasys.de</a:t>
            </a:r>
            <a:endParaRPr lang="de-DE" sz="1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© 2019 PENTASYS AG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Wer bin ich?</a:t>
            </a:r>
            <a:endParaRPr lang="en-US" dirty="0"/>
          </a:p>
        </p:txBody>
      </p:sp>
      <p:sp>
        <p:nvSpPr>
          <p:cNvPr id="7" name="Freeform 16"/>
          <p:cNvSpPr>
            <a:spLocks/>
          </p:cNvSpPr>
          <p:nvPr/>
        </p:nvSpPr>
        <p:spPr bwMode="auto">
          <a:xfrm>
            <a:off x="454318" y="3072083"/>
            <a:ext cx="380825" cy="309475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8" name="Group 213"/>
          <p:cNvGrpSpPr/>
          <p:nvPr/>
        </p:nvGrpSpPr>
        <p:grpSpPr>
          <a:xfrm>
            <a:off x="441228" y="3481886"/>
            <a:ext cx="346022" cy="234039"/>
            <a:chOff x="10460038" y="1689100"/>
            <a:chExt cx="927100" cy="627063"/>
          </a:xfrm>
          <a:solidFill>
            <a:schemeClr val="tx1"/>
          </a:solidFill>
        </p:grpSpPr>
        <p:sp>
          <p:nvSpPr>
            <p:cNvPr id="9" name="Freeform 19"/>
            <p:cNvSpPr>
              <a:spLocks noEditPoints="1"/>
            </p:cNvSpPr>
            <p:nvPr/>
          </p:nvSpPr>
          <p:spPr bwMode="auto">
            <a:xfrm>
              <a:off x="10460038" y="1689100"/>
              <a:ext cx="927100" cy="627063"/>
            </a:xfrm>
            <a:custGeom>
              <a:avLst/>
              <a:gdLst>
                <a:gd name="T0" fmla="*/ 222 w 244"/>
                <a:gd name="T1" fmla="*/ 164 h 164"/>
                <a:gd name="T2" fmla="*/ 22 w 244"/>
                <a:gd name="T3" fmla="*/ 164 h 164"/>
                <a:gd name="T4" fmla="*/ 0 w 244"/>
                <a:gd name="T5" fmla="*/ 142 h 164"/>
                <a:gd name="T6" fmla="*/ 0 w 244"/>
                <a:gd name="T7" fmla="*/ 22 h 164"/>
                <a:gd name="T8" fmla="*/ 22 w 244"/>
                <a:gd name="T9" fmla="*/ 0 h 164"/>
                <a:gd name="T10" fmla="*/ 222 w 244"/>
                <a:gd name="T11" fmla="*/ 0 h 164"/>
                <a:gd name="T12" fmla="*/ 244 w 244"/>
                <a:gd name="T13" fmla="*/ 22 h 164"/>
                <a:gd name="T14" fmla="*/ 244 w 244"/>
                <a:gd name="T15" fmla="*/ 142 h 164"/>
                <a:gd name="T16" fmla="*/ 222 w 244"/>
                <a:gd name="T17" fmla="*/ 164 h 164"/>
                <a:gd name="T18" fmla="*/ 22 w 244"/>
                <a:gd name="T19" fmla="*/ 12 h 164"/>
                <a:gd name="T20" fmla="*/ 12 w 244"/>
                <a:gd name="T21" fmla="*/ 22 h 164"/>
                <a:gd name="T22" fmla="*/ 12 w 244"/>
                <a:gd name="T23" fmla="*/ 142 h 164"/>
                <a:gd name="T24" fmla="*/ 22 w 244"/>
                <a:gd name="T25" fmla="*/ 152 h 164"/>
                <a:gd name="T26" fmla="*/ 222 w 244"/>
                <a:gd name="T27" fmla="*/ 152 h 164"/>
                <a:gd name="T28" fmla="*/ 232 w 244"/>
                <a:gd name="T29" fmla="*/ 142 h 164"/>
                <a:gd name="T30" fmla="*/ 232 w 244"/>
                <a:gd name="T31" fmla="*/ 22 h 164"/>
                <a:gd name="T32" fmla="*/ 222 w 244"/>
                <a:gd name="T33" fmla="*/ 12 h 164"/>
                <a:gd name="T34" fmla="*/ 22 w 244"/>
                <a:gd name="T35" fmla="*/ 1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4" h="164">
                  <a:moveTo>
                    <a:pt x="222" y="164"/>
                  </a:moveTo>
                  <a:cubicBezTo>
                    <a:pt x="22" y="164"/>
                    <a:pt x="22" y="164"/>
                    <a:pt x="22" y="164"/>
                  </a:cubicBezTo>
                  <a:cubicBezTo>
                    <a:pt x="10" y="164"/>
                    <a:pt x="0" y="154"/>
                    <a:pt x="0" y="14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34" y="0"/>
                    <a:pt x="244" y="10"/>
                    <a:pt x="244" y="22"/>
                  </a:cubicBezTo>
                  <a:cubicBezTo>
                    <a:pt x="244" y="142"/>
                    <a:pt x="244" y="142"/>
                    <a:pt x="244" y="142"/>
                  </a:cubicBezTo>
                  <a:cubicBezTo>
                    <a:pt x="244" y="154"/>
                    <a:pt x="234" y="164"/>
                    <a:pt x="222" y="164"/>
                  </a:cubicBezTo>
                  <a:close/>
                  <a:moveTo>
                    <a:pt x="22" y="12"/>
                  </a:moveTo>
                  <a:cubicBezTo>
                    <a:pt x="17" y="12"/>
                    <a:pt x="12" y="17"/>
                    <a:pt x="12" y="22"/>
                  </a:cubicBezTo>
                  <a:cubicBezTo>
                    <a:pt x="12" y="142"/>
                    <a:pt x="12" y="142"/>
                    <a:pt x="12" y="142"/>
                  </a:cubicBezTo>
                  <a:cubicBezTo>
                    <a:pt x="12" y="147"/>
                    <a:pt x="17" y="152"/>
                    <a:pt x="22" y="152"/>
                  </a:cubicBezTo>
                  <a:cubicBezTo>
                    <a:pt x="222" y="152"/>
                    <a:pt x="222" y="152"/>
                    <a:pt x="222" y="152"/>
                  </a:cubicBezTo>
                  <a:cubicBezTo>
                    <a:pt x="227" y="152"/>
                    <a:pt x="232" y="147"/>
                    <a:pt x="232" y="142"/>
                  </a:cubicBezTo>
                  <a:cubicBezTo>
                    <a:pt x="232" y="22"/>
                    <a:pt x="232" y="22"/>
                    <a:pt x="232" y="22"/>
                  </a:cubicBezTo>
                  <a:cubicBezTo>
                    <a:pt x="232" y="17"/>
                    <a:pt x="227" y="12"/>
                    <a:pt x="222" y="12"/>
                  </a:cubicBezTo>
                  <a:lnTo>
                    <a:pt x="2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20"/>
            <p:cNvSpPr>
              <a:spLocks/>
            </p:cNvSpPr>
            <p:nvPr/>
          </p:nvSpPr>
          <p:spPr bwMode="auto">
            <a:xfrm>
              <a:off x="10577513" y="1838325"/>
              <a:ext cx="692150" cy="263525"/>
            </a:xfrm>
            <a:custGeom>
              <a:avLst/>
              <a:gdLst>
                <a:gd name="T0" fmla="*/ 91 w 182"/>
                <a:gd name="T1" fmla="*/ 69 h 69"/>
                <a:gd name="T2" fmla="*/ 88 w 182"/>
                <a:gd name="T3" fmla="*/ 68 h 69"/>
                <a:gd name="T4" fmla="*/ 4 w 182"/>
                <a:gd name="T5" fmla="*/ 12 h 69"/>
                <a:gd name="T6" fmla="*/ 2 w 182"/>
                <a:gd name="T7" fmla="*/ 4 h 69"/>
                <a:gd name="T8" fmla="*/ 10 w 182"/>
                <a:gd name="T9" fmla="*/ 2 h 69"/>
                <a:gd name="T10" fmla="*/ 91 w 182"/>
                <a:gd name="T11" fmla="*/ 56 h 69"/>
                <a:gd name="T12" fmla="*/ 172 w 182"/>
                <a:gd name="T13" fmla="*/ 2 h 69"/>
                <a:gd name="T14" fmla="*/ 180 w 182"/>
                <a:gd name="T15" fmla="*/ 4 h 69"/>
                <a:gd name="T16" fmla="*/ 178 w 182"/>
                <a:gd name="T17" fmla="*/ 12 h 69"/>
                <a:gd name="T18" fmla="*/ 94 w 182"/>
                <a:gd name="T19" fmla="*/ 68 h 69"/>
                <a:gd name="T20" fmla="*/ 91 w 182"/>
                <a:gd name="T21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69">
                  <a:moveTo>
                    <a:pt x="91" y="69"/>
                  </a:moveTo>
                  <a:cubicBezTo>
                    <a:pt x="90" y="69"/>
                    <a:pt x="89" y="69"/>
                    <a:pt x="88" y="68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1" y="10"/>
                    <a:pt x="0" y="6"/>
                    <a:pt x="2" y="4"/>
                  </a:cubicBezTo>
                  <a:cubicBezTo>
                    <a:pt x="4" y="1"/>
                    <a:pt x="8" y="0"/>
                    <a:pt x="10" y="2"/>
                  </a:cubicBezTo>
                  <a:cubicBezTo>
                    <a:pt x="91" y="56"/>
                    <a:pt x="91" y="56"/>
                    <a:pt x="91" y="56"/>
                  </a:cubicBezTo>
                  <a:cubicBezTo>
                    <a:pt x="172" y="2"/>
                    <a:pt x="172" y="2"/>
                    <a:pt x="172" y="2"/>
                  </a:cubicBezTo>
                  <a:cubicBezTo>
                    <a:pt x="174" y="0"/>
                    <a:pt x="178" y="1"/>
                    <a:pt x="180" y="4"/>
                  </a:cubicBezTo>
                  <a:cubicBezTo>
                    <a:pt x="182" y="6"/>
                    <a:pt x="181" y="10"/>
                    <a:pt x="178" y="12"/>
                  </a:cubicBezTo>
                  <a:cubicBezTo>
                    <a:pt x="94" y="68"/>
                    <a:pt x="94" y="68"/>
                    <a:pt x="94" y="68"/>
                  </a:cubicBezTo>
                  <a:cubicBezTo>
                    <a:pt x="93" y="69"/>
                    <a:pt x="92" y="69"/>
                    <a:pt x="91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Freeform 21"/>
            <p:cNvSpPr>
              <a:spLocks/>
            </p:cNvSpPr>
            <p:nvPr/>
          </p:nvSpPr>
          <p:spPr bwMode="auto">
            <a:xfrm>
              <a:off x="10577513" y="2036763"/>
              <a:ext cx="190500" cy="141288"/>
            </a:xfrm>
            <a:custGeom>
              <a:avLst/>
              <a:gdLst>
                <a:gd name="T0" fmla="*/ 7 w 50"/>
                <a:gd name="T1" fmla="*/ 37 h 37"/>
                <a:gd name="T2" fmla="*/ 2 w 50"/>
                <a:gd name="T3" fmla="*/ 34 h 37"/>
                <a:gd name="T4" fmla="*/ 4 w 50"/>
                <a:gd name="T5" fmla="*/ 26 h 37"/>
                <a:gd name="T6" fmla="*/ 40 w 50"/>
                <a:gd name="T7" fmla="*/ 2 h 37"/>
                <a:gd name="T8" fmla="*/ 48 w 50"/>
                <a:gd name="T9" fmla="*/ 4 h 37"/>
                <a:gd name="T10" fmla="*/ 46 w 50"/>
                <a:gd name="T11" fmla="*/ 12 h 37"/>
                <a:gd name="T12" fmla="*/ 10 w 50"/>
                <a:gd name="T13" fmla="*/ 36 h 37"/>
                <a:gd name="T14" fmla="*/ 7 w 50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37">
                  <a:moveTo>
                    <a:pt x="7" y="37"/>
                  </a:moveTo>
                  <a:cubicBezTo>
                    <a:pt x="5" y="37"/>
                    <a:pt x="3" y="36"/>
                    <a:pt x="2" y="34"/>
                  </a:cubicBezTo>
                  <a:cubicBezTo>
                    <a:pt x="0" y="32"/>
                    <a:pt x="1" y="28"/>
                    <a:pt x="4" y="26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2" y="0"/>
                    <a:pt x="46" y="1"/>
                    <a:pt x="48" y="4"/>
                  </a:cubicBezTo>
                  <a:cubicBezTo>
                    <a:pt x="50" y="6"/>
                    <a:pt x="49" y="10"/>
                    <a:pt x="46" y="12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7"/>
                    <a:pt x="8" y="37"/>
                    <a:pt x="7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auto">
            <a:xfrm>
              <a:off x="11079163" y="2036763"/>
              <a:ext cx="190500" cy="141288"/>
            </a:xfrm>
            <a:custGeom>
              <a:avLst/>
              <a:gdLst>
                <a:gd name="T0" fmla="*/ 43 w 50"/>
                <a:gd name="T1" fmla="*/ 37 h 37"/>
                <a:gd name="T2" fmla="*/ 40 w 50"/>
                <a:gd name="T3" fmla="*/ 36 h 37"/>
                <a:gd name="T4" fmla="*/ 4 w 50"/>
                <a:gd name="T5" fmla="*/ 12 h 37"/>
                <a:gd name="T6" fmla="*/ 2 w 50"/>
                <a:gd name="T7" fmla="*/ 4 h 37"/>
                <a:gd name="T8" fmla="*/ 10 w 50"/>
                <a:gd name="T9" fmla="*/ 2 h 37"/>
                <a:gd name="T10" fmla="*/ 46 w 50"/>
                <a:gd name="T11" fmla="*/ 26 h 37"/>
                <a:gd name="T12" fmla="*/ 48 w 50"/>
                <a:gd name="T13" fmla="*/ 34 h 37"/>
                <a:gd name="T14" fmla="*/ 43 w 50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37">
                  <a:moveTo>
                    <a:pt x="43" y="37"/>
                  </a:moveTo>
                  <a:cubicBezTo>
                    <a:pt x="42" y="37"/>
                    <a:pt x="41" y="37"/>
                    <a:pt x="40" y="36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1" y="10"/>
                    <a:pt x="0" y="6"/>
                    <a:pt x="2" y="4"/>
                  </a:cubicBezTo>
                  <a:cubicBezTo>
                    <a:pt x="4" y="1"/>
                    <a:pt x="8" y="0"/>
                    <a:pt x="10" y="2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9" y="28"/>
                    <a:pt x="50" y="32"/>
                    <a:pt x="48" y="34"/>
                  </a:cubicBezTo>
                  <a:cubicBezTo>
                    <a:pt x="47" y="36"/>
                    <a:pt x="45" y="37"/>
                    <a:pt x="43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13" name="Grafi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289" y="1377518"/>
            <a:ext cx="2003756" cy="264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66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252000" y="899998"/>
            <a:ext cx="5782500" cy="3600000"/>
          </a:xfrm>
        </p:spPr>
        <p:txBody>
          <a:bodyPr anchor="ctr"/>
          <a:lstStyle/>
          <a:p>
            <a:pPr>
              <a:spcBef>
                <a:spcPts val="1800"/>
              </a:spcBef>
            </a:pPr>
            <a:r>
              <a:rPr lang="de-DE" sz="1400" dirty="0" smtClean="0"/>
              <a:t>High Performance Proxy in C++ um eingehenden / ausgehenden Verkehr zu handeln</a:t>
            </a:r>
          </a:p>
          <a:p>
            <a:endParaRPr lang="de-DE" sz="14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Dynamic </a:t>
            </a:r>
            <a:r>
              <a:rPr lang="de-DE" dirty="0" err="1" smtClean="0"/>
              <a:t>service</a:t>
            </a:r>
            <a:r>
              <a:rPr lang="de-DE" dirty="0" smtClean="0"/>
              <a:t> </a:t>
            </a:r>
            <a:r>
              <a:rPr lang="de-DE" dirty="0" err="1" smtClean="0"/>
              <a:t>discovery</a:t>
            </a:r>
            <a:endParaRPr lang="de-DE" dirty="0" smtClean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Load </a:t>
            </a:r>
            <a:r>
              <a:rPr lang="de-DE" dirty="0" err="1" smtClean="0"/>
              <a:t>Balancing</a:t>
            </a:r>
            <a:r>
              <a:rPr lang="de-DE" dirty="0" smtClean="0"/>
              <a:t>, TLS </a:t>
            </a:r>
            <a:r>
              <a:rPr lang="de-DE" dirty="0" err="1" smtClean="0"/>
              <a:t>termination</a:t>
            </a:r>
            <a:endParaRPr lang="de-DE" dirty="0" smtClean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HTTP/2 &amp; </a:t>
            </a:r>
            <a:r>
              <a:rPr lang="de-DE" dirty="0" err="1" smtClean="0"/>
              <a:t>gRPC</a:t>
            </a:r>
            <a:r>
              <a:rPr lang="de-DE" dirty="0" smtClean="0"/>
              <a:t> </a:t>
            </a:r>
            <a:r>
              <a:rPr lang="de-DE" dirty="0" err="1" smtClean="0"/>
              <a:t>proxying</a:t>
            </a:r>
            <a:endParaRPr lang="de-DE" dirty="0" smtClean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Circuit </a:t>
            </a:r>
            <a:r>
              <a:rPr lang="de-DE" dirty="0" err="1" smtClean="0"/>
              <a:t>breakers</a:t>
            </a:r>
            <a:r>
              <a:rPr lang="de-DE" dirty="0" smtClean="0"/>
              <a:t>, </a:t>
            </a:r>
            <a:r>
              <a:rPr lang="de-DE" dirty="0" err="1" smtClean="0"/>
              <a:t>health</a:t>
            </a:r>
            <a:r>
              <a:rPr lang="de-DE" dirty="0" smtClean="0"/>
              <a:t> </a:t>
            </a:r>
            <a:r>
              <a:rPr lang="de-DE" dirty="0" err="1" smtClean="0"/>
              <a:t>checks</a:t>
            </a:r>
            <a:r>
              <a:rPr lang="de-DE" dirty="0" smtClean="0"/>
              <a:t>, </a:t>
            </a:r>
            <a:r>
              <a:rPr lang="de-DE" dirty="0" err="1" smtClean="0"/>
              <a:t>rich</a:t>
            </a:r>
            <a:r>
              <a:rPr lang="de-DE" dirty="0" smtClean="0"/>
              <a:t> </a:t>
            </a:r>
            <a:r>
              <a:rPr lang="de-DE" dirty="0" err="1" smtClean="0"/>
              <a:t>metrics</a:t>
            </a:r>
            <a:endParaRPr lang="de-DE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400" dirty="0"/>
          </a:p>
          <a:p>
            <a:r>
              <a:rPr lang="de-DE" sz="1400" dirty="0" smtClean="0"/>
              <a:t>Wird als </a:t>
            </a:r>
            <a:r>
              <a:rPr lang="de-DE" sz="1400" b="1" dirty="0" err="1" smtClean="0"/>
              <a:t>Sidecar</a:t>
            </a:r>
            <a:r>
              <a:rPr lang="de-DE" sz="1400" dirty="0" smtClean="0"/>
              <a:t> im selben </a:t>
            </a:r>
            <a:r>
              <a:rPr lang="de-DE" sz="1400" dirty="0" err="1" smtClean="0"/>
              <a:t>Kubernetes</a:t>
            </a:r>
            <a:r>
              <a:rPr lang="de-DE" sz="1400" dirty="0" smtClean="0"/>
              <a:t> </a:t>
            </a:r>
            <a:r>
              <a:rPr lang="de-DE" sz="1400" dirty="0" err="1" smtClean="0"/>
              <a:t>Pod</a:t>
            </a:r>
            <a:r>
              <a:rPr lang="de-DE" sz="1400" dirty="0" smtClean="0"/>
              <a:t> </a:t>
            </a:r>
            <a:r>
              <a:rPr lang="de-DE" sz="1400" dirty="0" err="1" smtClean="0"/>
              <a:t>deployed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 smtClean="0"/>
              <a:t>Envoy</a:t>
            </a:r>
            <a:r>
              <a:rPr lang="de-DE" dirty="0" smtClean="0"/>
              <a:t> Proxy</a:t>
            </a:r>
            <a:endParaRPr lang="de-DE" dirty="0"/>
          </a:p>
        </p:txBody>
      </p:sp>
      <p:pic>
        <p:nvPicPr>
          <p:cNvPr id="33794" name="Picture 2" descr="Bildergebnis fÃ¼r envoy prox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500" y="1266296"/>
            <a:ext cx="285750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52000" y="4869635"/>
            <a:ext cx="7272000" cy="180000"/>
          </a:xfrm>
        </p:spPr>
        <p:txBody>
          <a:bodyPr/>
          <a:lstStyle/>
          <a:p>
            <a:r>
              <a:rPr lang="de-DE" dirty="0" smtClean="0"/>
              <a:t>© 2019 PENTASYS AG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280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2000" y="899998"/>
            <a:ext cx="3583400" cy="3600000"/>
          </a:xfrm>
        </p:spPr>
        <p:txBody>
          <a:bodyPr anchor="ctr"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 smtClean="0"/>
              <a:t>Control Plane für die verteilten </a:t>
            </a:r>
            <a:r>
              <a:rPr lang="de-DE" sz="1800" dirty="0" err="1" smtClean="0"/>
              <a:t>Envoy</a:t>
            </a:r>
            <a:r>
              <a:rPr lang="de-DE" sz="1800" dirty="0" smtClean="0"/>
              <a:t> Instanzen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 smtClean="0"/>
              <a:t>Konfiguriert das </a:t>
            </a:r>
            <a:r>
              <a:rPr lang="de-DE" sz="1800" dirty="0" err="1" smtClean="0"/>
              <a:t>Istio-Deployment</a:t>
            </a:r>
            <a:r>
              <a:rPr lang="de-DE" sz="1800" dirty="0" smtClean="0"/>
              <a:t> und verteilt Konfigurationen an andere System Komponenten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 smtClean="0"/>
              <a:t>Routing &amp; </a:t>
            </a:r>
            <a:r>
              <a:rPr lang="de-DE" sz="1800" dirty="0" err="1" smtClean="0"/>
              <a:t>resiliency</a:t>
            </a:r>
            <a:r>
              <a:rPr lang="de-DE" sz="1800" dirty="0" smtClean="0"/>
              <a:t> Regeln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 smtClean="0"/>
              <a:t>Veröffentlicht eine API für </a:t>
            </a:r>
            <a:r>
              <a:rPr lang="de-DE" sz="1800" dirty="0" err="1" smtClean="0"/>
              <a:t>service</a:t>
            </a:r>
            <a:r>
              <a:rPr lang="de-DE" sz="1800" dirty="0" smtClean="0"/>
              <a:t> </a:t>
            </a:r>
            <a:r>
              <a:rPr lang="de-DE" sz="1800" dirty="0" err="1" smtClean="0"/>
              <a:t>discovery</a:t>
            </a:r>
            <a:r>
              <a:rPr lang="de-DE" sz="1800" dirty="0" smtClean="0"/>
              <a:t>, </a:t>
            </a:r>
            <a:r>
              <a:rPr lang="de-DE" sz="1800" dirty="0" err="1" smtClean="0"/>
              <a:t>load</a:t>
            </a:r>
            <a:r>
              <a:rPr lang="de-DE" sz="1800" dirty="0" smtClean="0"/>
              <a:t> </a:t>
            </a:r>
            <a:r>
              <a:rPr lang="de-DE" sz="1800" dirty="0" err="1" smtClean="0"/>
              <a:t>balancing</a:t>
            </a:r>
            <a:r>
              <a:rPr lang="de-DE" sz="1800" dirty="0" smtClean="0"/>
              <a:t> und </a:t>
            </a:r>
            <a:r>
              <a:rPr lang="de-DE" sz="1800" dirty="0" err="1" smtClean="0"/>
              <a:t>routing</a:t>
            </a:r>
            <a:r>
              <a:rPr lang="de-DE" sz="1800" dirty="0" smtClean="0"/>
              <a:t> </a:t>
            </a:r>
            <a:r>
              <a:rPr lang="de-DE" sz="1800" dirty="0" err="1" smtClean="0"/>
              <a:t>tables</a:t>
            </a:r>
            <a:endParaRPr lang="de-D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Pilot</a:t>
            </a:r>
            <a:endParaRPr lang="de-DE" dirty="0"/>
          </a:p>
        </p:txBody>
      </p:sp>
      <p:pic>
        <p:nvPicPr>
          <p:cNvPr id="6" name="Picture 2" descr="https://jaxenter.de/wp-content/uploads/2018/05/istio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266" y="935500"/>
            <a:ext cx="4961734" cy="358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52000" y="4869635"/>
            <a:ext cx="7272000" cy="180000"/>
          </a:xfrm>
        </p:spPr>
        <p:txBody>
          <a:bodyPr/>
          <a:lstStyle/>
          <a:p>
            <a:r>
              <a:rPr lang="de-DE" dirty="0" smtClean="0"/>
              <a:t>© 2019 PENTASYS AG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15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2000" y="899998"/>
            <a:ext cx="4612643" cy="3600000"/>
          </a:xfrm>
        </p:spPr>
        <p:txBody>
          <a:bodyPr/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err="1" smtClean="0"/>
              <a:t>Envoy</a:t>
            </a:r>
            <a:r>
              <a:rPr lang="de-DE" sz="1600" dirty="0" smtClean="0"/>
              <a:t> erzeugt Informationen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smtClean="0"/>
              <a:t>Mixer leitet diese Informationen mithilfe der Adapter Logik an Backend-Services weiter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smtClean="0"/>
              <a:t>Durch die Adapter API können unterschiedliche </a:t>
            </a:r>
            <a:r>
              <a:rPr lang="de-DE" sz="1600" dirty="0" err="1" smtClean="0"/>
              <a:t>Backends</a:t>
            </a:r>
            <a:r>
              <a:rPr lang="de-DE" sz="1600" dirty="0" smtClean="0"/>
              <a:t> angebunden werden (Prometheus, </a:t>
            </a:r>
            <a:r>
              <a:rPr lang="de-DE" sz="1600" dirty="0" err="1" smtClean="0"/>
              <a:t>Grafana</a:t>
            </a:r>
            <a:r>
              <a:rPr lang="de-DE" sz="1600" dirty="0" smtClean="0"/>
              <a:t>, </a:t>
            </a:r>
            <a:r>
              <a:rPr lang="de-DE" sz="1600" dirty="0" err="1" smtClean="0"/>
              <a:t>custom</a:t>
            </a:r>
            <a:r>
              <a:rPr lang="de-DE" sz="1600" dirty="0" smtClean="0"/>
              <a:t> </a:t>
            </a:r>
            <a:r>
              <a:rPr lang="de-DE" sz="1600" dirty="0" err="1" smtClean="0"/>
              <a:t>tools</a:t>
            </a:r>
            <a:r>
              <a:rPr lang="de-DE" sz="1600" dirty="0" smtClean="0"/>
              <a:t>, …)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smtClean="0"/>
              <a:t>Alle </a:t>
            </a:r>
            <a:r>
              <a:rPr lang="de-DE" sz="1600" dirty="0" err="1" smtClean="0"/>
              <a:t>Istio</a:t>
            </a:r>
            <a:r>
              <a:rPr lang="de-DE" sz="1600" dirty="0" smtClean="0"/>
              <a:t>-Komponenten werden in </a:t>
            </a:r>
            <a:r>
              <a:rPr lang="de-DE" sz="1600" dirty="0" err="1" smtClean="0"/>
              <a:t>Kubernetes</a:t>
            </a:r>
            <a:r>
              <a:rPr lang="de-DE" sz="1600" dirty="0" smtClean="0"/>
              <a:t> über </a:t>
            </a:r>
            <a:r>
              <a:rPr lang="de-DE" sz="1600" dirty="0" err="1" smtClean="0"/>
              <a:t>custom</a:t>
            </a:r>
            <a:r>
              <a:rPr lang="de-DE" sz="1600" dirty="0" smtClean="0"/>
              <a:t> </a:t>
            </a:r>
            <a:r>
              <a:rPr lang="de-DE" sz="1600" dirty="0" err="1" smtClean="0"/>
              <a:t>resources</a:t>
            </a:r>
            <a:r>
              <a:rPr lang="de-DE" sz="1600" dirty="0" smtClean="0"/>
              <a:t> (CRDs) angelegt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Mixer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l="25000" t="12406" r="13500" b="7148"/>
          <a:stretch/>
        </p:blipFill>
        <p:spPr>
          <a:xfrm>
            <a:off x="4864643" y="1088765"/>
            <a:ext cx="3942047" cy="2900450"/>
          </a:xfrm>
          <a:prstGeom prst="rect">
            <a:avLst/>
          </a:prstGeom>
        </p:spPr>
      </p:pic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52000" y="4869635"/>
            <a:ext cx="7272000" cy="180000"/>
          </a:xfrm>
        </p:spPr>
        <p:txBody>
          <a:bodyPr/>
          <a:lstStyle/>
          <a:p>
            <a:r>
              <a:rPr lang="de-DE" dirty="0" smtClean="0"/>
              <a:t>© 2019 PENTASYS AG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236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962831" y="1054743"/>
            <a:ext cx="3609582" cy="2194894"/>
          </a:xfrm>
        </p:spPr>
        <p:txBody>
          <a:bodyPr/>
          <a:lstStyle/>
          <a:p>
            <a:pPr algn="ctr"/>
            <a:r>
              <a:rPr lang="de-DE" sz="1600" b="1" dirty="0" smtClean="0"/>
              <a:t>Stärken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große, lebendige Community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unterstützt von Google, </a:t>
            </a:r>
            <a:r>
              <a:rPr lang="de-DE" dirty="0" smtClean="0"/>
              <a:t>IBM, …</a:t>
            </a:r>
            <a:endParaRPr lang="de-DE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großer Funktionsumfang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basierend auf </a:t>
            </a:r>
            <a:r>
              <a:rPr lang="de-DE" dirty="0" err="1"/>
              <a:t>Envoy</a:t>
            </a:r>
            <a:endParaRPr lang="de-DE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Flexible </a:t>
            </a:r>
            <a:r>
              <a:rPr lang="de-DE" dirty="0" err="1" smtClean="0"/>
              <a:t>Deploymentoptionen</a:t>
            </a:r>
            <a:endParaRPr lang="de-DE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out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box </a:t>
            </a:r>
            <a:r>
              <a:rPr lang="de-DE" dirty="0" smtClean="0"/>
              <a:t>Ingress</a:t>
            </a:r>
            <a:endParaRPr lang="de-DE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Multi-Cluster-Unterstützung</a:t>
            </a:r>
            <a:endParaRPr lang="en-US" dirty="0"/>
          </a:p>
        </p:txBody>
      </p:sp>
      <p:sp>
        <p:nvSpPr>
          <p:cNvPr id="7" name="Inhaltsplatzhalter 5"/>
          <p:cNvSpPr txBox="1">
            <a:spLocks/>
          </p:cNvSpPr>
          <p:nvPr/>
        </p:nvSpPr>
        <p:spPr>
          <a:xfrm>
            <a:off x="4572413" y="1052064"/>
            <a:ext cx="3609582" cy="2194894"/>
          </a:xfrm>
          <a:prstGeom prst="rect">
            <a:avLst/>
          </a:prstGeom>
        </p:spPr>
        <p:txBody>
          <a:bodyPr vert="horz" lIns="72000" tIns="0" rIns="72000" bIns="0" rtlCol="0">
            <a:no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600" b="1" dirty="0" smtClean="0"/>
              <a:t>Herausforderungen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Performance- / Overhead-Verbesserungen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Architekturverbesserungen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Fokus auf die iterative Umsetzung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kontinuierliche Verbesserung der Dokumentation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Reduzierung der Magie / Komplexität</a:t>
            </a:r>
            <a:endParaRPr lang="en-US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52000" y="4869635"/>
            <a:ext cx="7272000" cy="180000"/>
          </a:xfrm>
        </p:spPr>
        <p:txBody>
          <a:bodyPr/>
          <a:lstStyle/>
          <a:p>
            <a:r>
              <a:rPr lang="de-DE" dirty="0" smtClean="0"/>
              <a:t>© 2019 PENTASYS AG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482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34972" y="899998"/>
            <a:ext cx="5157028" cy="3600000"/>
          </a:xfrm>
        </p:spPr>
        <p:txBody>
          <a:bodyPr/>
          <a:lstStyle/>
          <a:p>
            <a:r>
              <a:rPr lang="de-DE" sz="1400" dirty="0" smtClean="0"/>
              <a:t>Im „per-host </a:t>
            </a:r>
            <a:r>
              <a:rPr lang="de-DE" sz="1400" dirty="0" err="1" smtClean="0"/>
              <a:t>deplyoment</a:t>
            </a:r>
            <a:r>
              <a:rPr lang="de-DE" sz="1400" dirty="0" smtClean="0"/>
              <a:t> </a:t>
            </a:r>
            <a:r>
              <a:rPr lang="de-DE" sz="1400" dirty="0" err="1" smtClean="0"/>
              <a:t>mode</a:t>
            </a:r>
            <a:r>
              <a:rPr lang="de-DE" sz="1400" dirty="0" smtClean="0"/>
              <a:t>“ für </a:t>
            </a:r>
            <a:r>
              <a:rPr lang="de-DE" sz="1400" dirty="0" err="1" smtClean="0"/>
              <a:t>Linkerd</a:t>
            </a:r>
            <a:r>
              <a:rPr lang="de-DE" sz="1400" dirty="0" smtClean="0"/>
              <a:t>, wird je Host eine Linkerd-Instanz </a:t>
            </a:r>
            <a:r>
              <a:rPr lang="de-DE" sz="1400" dirty="0" err="1" smtClean="0"/>
              <a:t>deployed</a:t>
            </a:r>
            <a:r>
              <a:rPr lang="de-DE" sz="1400" dirty="0" smtClean="0"/>
              <a:t>:</a:t>
            </a:r>
          </a:p>
          <a:p>
            <a:endParaRPr lang="de-DE" sz="1400" dirty="0"/>
          </a:p>
          <a:p>
            <a:pPr marL="352425" lvl="1" indent="-171450"/>
            <a:r>
              <a:rPr lang="de-DE" sz="1400" dirty="0" err="1" smtClean="0"/>
              <a:t>Linkerd</a:t>
            </a:r>
            <a:r>
              <a:rPr lang="de-DE" sz="1400" dirty="0" smtClean="0"/>
              <a:t> wurde von </a:t>
            </a:r>
            <a:r>
              <a:rPr lang="de-DE" sz="1400" dirty="0" err="1" smtClean="0"/>
              <a:t>Bouyant</a:t>
            </a:r>
            <a:r>
              <a:rPr lang="de-DE" sz="1400" dirty="0" smtClean="0"/>
              <a:t> entwickelt</a:t>
            </a:r>
          </a:p>
          <a:p>
            <a:pPr marL="352425" lvl="1" indent="-171450"/>
            <a:r>
              <a:rPr lang="de-DE" sz="1400" dirty="0" smtClean="0"/>
              <a:t>Alle Applikationen auf einem Host routen den Traffic an die Linkerd-Instanz</a:t>
            </a:r>
          </a:p>
          <a:p>
            <a:pPr marL="352425" lvl="1" indent="-171450"/>
            <a:r>
              <a:rPr lang="de-DE" sz="1400" dirty="0" smtClean="0"/>
              <a:t>Dieses Modell ist besonders nützlich bei Host bezogenen </a:t>
            </a:r>
            <a:r>
              <a:rPr lang="de-DE" sz="1400" dirty="0" err="1" smtClean="0"/>
              <a:t>Deployments</a:t>
            </a:r>
            <a:endParaRPr lang="de-DE" sz="1400" dirty="0" smtClean="0"/>
          </a:p>
          <a:p>
            <a:pPr marL="352425" lvl="1" indent="-171450"/>
            <a:r>
              <a:rPr lang="de-DE" sz="1400" dirty="0" smtClean="0"/>
              <a:t>Diese Modell benötigt eine hohe Parallelität von </a:t>
            </a:r>
            <a:r>
              <a:rPr lang="de-DE" sz="1400" dirty="0" err="1" smtClean="0"/>
              <a:t>Linkerd</a:t>
            </a:r>
            <a:r>
              <a:rPr lang="de-DE" sz="1400" dirty="0" smtClean="0"/>
              <a:t> Instanzen </a:t>
            </a:r>
            <a:r>
              <a:rPr lang="de-DE" sz="1400" dirty="0" smtClean="0">
                <a:sym typeface="Wingdings" panose="05000000000000000000" pitchFamily="2" charset="2"/>
              </a:rPr>
              <a:t> kann zu höheren Ressourcen Verbrauch führen</a:t>
            </a:r>
          </a:p>
          <a:p>
            <a:pPr marL="352425" lvl="1" indent="-171450"/>
            <a:r>
              <a:rPr lang="de-DE" sz="1400" dirty="0" smtClean="0">
                <a:sym typeface="Wingdings" panose="05000000000000000000" pitchFamily="2" charset="2"/>
              </a:rPr>
              <a:t>Der Verlust einer </a:t>
            </a:r>
            <a:r>
              <a:rPr lang="de-DE" sz="1400" dirty="0" err="1" smtClean="0">
                <a:sym typeface="Wingdings" panose="05000000000000000000" pitchFamily="2" charset="2"/>
              </a:rPr>
              <a:t>Linkerd</a:t>
            </a:r>
            <a:r>
              <a:rPr lang="de-DE" sz="1400" dirty="0" smtClean="0">
                <a:sym typeface="Wingdings" panose="05000000000000000000" pitchFamily="2" charset="2"/>
              </a:rPr>
              <a:t> Instanz ist mit einem Hostausfall gleichzusetzen.</a:t>
            </a:r>
            <a:endParaRPr lang="en-US" sz="14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Linkerd 1.0 Node Agent/Sidecar Architecture </a:t>
            </a:r>
            <a:endParaRPr lang="en-US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52000" y="4869635"/>
            <a:ext cx="7272000" cy="180000"/>
          </a:xfrm>
        </p:spPr>
        <p:txBody>
          <a:bodyPr/>
          <a:lstStyle/>
          <a:p>
            <a:r>
              <a:rPr lang="de-DE" dirty="0" smtClean="0"/>
              <a:t>© 2019 PENTASYS AG</a:t>
            </a:r>
            <a:endParaRPr lang="de-DE" dirty="0"/>
          </a:p>
        </p:txBody>
      </p:sp>
      <p:pic>
        <p:nvPicPr>
          <p:cNvPr id="31746" name="Picture 2" descr="Bildergebnis für linkerd 1 architecture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65" y="1519428"/>
            <a:ext cx="3760435" cy="215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58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7342" y="899998"/>
            <a:ext cx="4664658" cy="3600000"/>
          </a:xfrm>
        </p:spPr>
        <p:txBody>
          <a:bodyPr/>
          <a:lstStyle/>
          <a:p>
            <a:r>
              <a:rPr lang="de-DE" dirty="0" err="1"/>
              <a:t>Linkerd</a:t>
            </a:r>
            <a:r>
              <a:rPr lang="de-DE" dirty="0"/>
              <a:t> 2 wurde auf die Implementierung einer </a:t>
            </a:r>
            <a:r>
              <a:rPr lang="de-DE" dirty="0" err="1"/>
              <a:t>Sidecar</a:t>
            </a:r>
            <a:r>
              <a:rPr lang="de-DE" dirty="0"/>
              <a:t>-Methode umgestellt, die den Single Point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Failure</a:t>
            </a:r>
            <a:r>
              <a:rPr lang="de-DE" dirty="0"/>
              <a:t> pro Host eliminiert</a:t>
            </a:r>
            <a:r>
              <a:rPr lang="de-DE" dirty="0" smtClean="0"/>
              <a:t>.</a:t>
            </a:r>
          </a:p>
          <a:p>
            <a:endParaRPr lang="de-DE" dirty="0"/>
          </a:p>
          <a:p>
            <a:r>
              <a:rPr lang="de-DE" dirty="0" err="1" smtClean="0"/>
              <a:t>Linkerd</a:t>
            </a:r>
            <a:r>
              <a:rPr lang="de-DE" dirty="0" smtClean="0"/>
              <a:t> 2 hat drei Basiskomponenten:</a:t>
            </a:r>
          </a:p>
          <a:p>
            <a:pPr marL="352425" lvl="1" indent="-171450"/>
            <a:r>
              <a:rPr lang="de-DE" dirty="0" smtClean="0"/>
              <a:t>User </a:t>
            </a:r>
            <a:r>
              <a:rPr lang="de-DE" dirty="0" err="1" smtClean="0"/>
              <a:t>Inteface</a:t>
            </a:r>
            <a:endParaRPr lang="de-DE" dirty="0" smtClean="0"/>
          </a:p>
          <a:p>
            <a:pPr marL="352425" lvl="1" indent="-171450"/>
            <a:r>
              <a:rPr lang="de-DE" dirty="0" smtClean="0"/>
              <a:t>Control Plane</a:t>
            </a:r>
          </a:p>
          <a:p>
            <a:pPr marL="352425" lvl="1" indent="-171450"/>
            <a:r>
              <a:rPr lang="de-DE" dirty="0" smtClean="0"/>
              <a:t>Data Plane</a:t>
            </a:r>
          </a:p>
          <a:p>
            <a:pPr marL="352425" lvl="1" indent="-171450"/>
            <a:endParaRPr lang="de-DE" dirty="0"/>
          </a:p>
          <a:p>
            <a:pPr marL="171450" indent="-171450"/>
            <a:r>
              <a:rPr lang="de-DE" dirty="0" smtClean="0"/>
              <a:t>Das Control Plane besteht aus vier Komponenten:</a:t>
            </a:r>
          </a:p>
          <a:p>
            <a:pPr marL="352425" lvl="1" indent="-171450"/>
            <a:r>
              <a:rPr lang="de-DE" dirty="0" smtClean="0"/>
              <a:t>Controller – befindet sich in mehreren Containern</a:t>
            </a:r>
          </a:p>
          <a:p>
            <a:pPr marL="352425" lvl="1" indent="-171450"/>
            <a:r>
              <a:rPr lang="de-DE" dirty="0" smtClean="0"/>
              <a:t>Web – Dashboard für </a:t>
            </a:r>
            <a:r>
              <a:rPr lang="de-DE" dirty="0" err="1" smtClean="0"/>
              <a:t>Telemetriedaten</a:t>
            </a:r>
            <a:endParaRPr lang="de-DE" dirty="0" smtClean="0"/>
          </a:p>
          <a:p>
            <a:pPr marL="352425" lvl="1" indent="-171450"/>
            <a:r>
              <a:rPr lang="de-DE" dirty="0" smtClean="0"/>
              <a:t>Prometheus – Speicherung der </a:t>
            </a:r>
            <a:r>
              <a:rPr lang="de-DE" dirty="0" err="1" smtClean="0"/>
              <a:t>Telemetriedaten</a:t>
            </a:r>
            <a:endParaRPr lang="de-DE" dirty="0" smtClean="0"/>
          </a:p>
          <a:p>
            <a:pPr marL="352425" lvl="1" indent="-171450"/>
            <a:r>
              <a:rPr lang="de-DE" dirty="0" err="1" smtClean="0"/>
              <a:t>Grafana</a:t>
            </a:r>
            <a:r>
              <a:rPr lang="de-DE" dirty="0" smtClean="0"/>
              <a:t> – Anzeigen von spezifischen Dashboards</a:t>
            </a:r>
          </a:p>
          <a:p>
            <a:pPr marL="352425" lvl="1" indent="-171450"/>
            <a:endParaRPr lang="de-DE" dirty="0"/>
          </a:p>
          <a:p>
            <a:r>
              <a:rPr lang="de-DE" dirty="0" smtClean="0"/>
              <a:t>Das Data Plane besteht aus den </a:t>
            </a:r>
            <a:r>
              <a:rPr lang="de-DE" dirty="0" err="1" smtClean="0"/>
              <a:t>Sidecar</a:t>
            </a:r>
            <a:r>
              <a:rPr lang="de-DE" dirty="0" smtClean="0"/>
              <a:t> Prozessen welche in die </a:t>
            </a:r>
            <a:r>
              <a:rPr lang="de-DE" dirty="0" err="1" smtClean="0"/>
              <a:t>Pods</a:t>
            </a:r>
            <a:r>
              <a:rPr lang="de-DE" dirty="0" smtClean="0"/>
              <a:t> </a:t>
            </a:r>
            <a:r>
              <a:rPr lang="de-DE" dirty="0" err="1" smtClean="0"/>
              <a:t>injected</a:t>
            </a:r>
            <a:r>
              <a:rPr lang="de-DE" dirty="0" smtClean="0"/>
              <a:t> werden</a:t>
            </a:r>
            <a:endParaRPr lang="de-DE" dirty="0"/>
          </a:p>
          <a:p>
            <a:r>
              <a:rPr lang="de-DE" dirty="0" smtClean="0"/>
              <a:t>Das Dashboard UI übermittelt Telemetrie und </a:t>
            </a:r>
            <a:r>
              <a:rPr lang="de-DE" dirty="0" err="1" smtClean="0"/>
              <a:t>Qos</a:t>
            </a:r>
            <a:r>
              <a:rPr lang="de-DE" dirty="0" smtClean="0"/>
              <a:t> Daten für jeden Service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Linkerd</a:t>
            </a:r>
            <a:r>
              <a:rPr lang="en-US" dirty="0" smtClean="0"/>
              <a:t> 2 </a:t>
            </a:r>
            <a:r>
              <a:rPr lang="en-US" dirty="0"/>
              <a:t>Sidecar Architecture</a:t>
            </a:r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52000" y="4869635"/>
            <a:ext cx="7272000" cy="180000"/>
          </a:xfrm>
        </p:spPr>
        <p:txBody>
          <a:bodyPr/>
          <a:lstStyle/>
          <a:p>
            <a:r>
              <a:rPr lang="de-DE" dirty="0" smtClean="0"/>
              <a:t>© 2019 PENTASYS AG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56" y="1603231"/>
            <a:ext cx="3993485" cy="185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9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962831" y="1054743"/>
            <a:ext cx="3609582" cy="2194894"/>
          </a:xfrm>
        </p:spPr>
        <p:txBody>
          <a:bodyPr/>
          <a:lstStyle/>
          <a:p>
            <a:pPr algn="ctr"/>
            <a:r>
              <a:rPr lang="de-DE" sz="1600" b="1" dirty="0" smtClean="0"/>
              <a:t>Stärken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speziell entwickelt, nur für </a:t>
            </a:r>
            <a:r>
              <a:rPr lang="de-DE" dirty="0" err="1"/>
              <a:t>Kubernetes</a:t>
            </a:r>
            <a:endParaRPr lang="de-DE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verwendet </a:t>
            </a:r>
            <a:r>
              <a:rPr lang="de-DE" dirty="0" err="1"/>
              <a:t>crd</a:t>
            </a:r>
            <a:r>
              <a:rPr lang="de-DE" dirty="0"/>
              <a:t> für Konfigurationen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hohe Leistungsmerkmale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großartiges Benutzer-</a:t>
            </a:r>
            <a:r>
              <a:rPr lang="de-DE" dirty="0" smtClean="0"/>
              <a:t>/</a:t>
            </a:r>
            <a:r>
              <a:rPr lang="de-DE" dirty="0" err="1" smtClean="0"/>
              <a:t>Getting</a:t>
            </a:r>
            <a:r>
              <a:rPr lang="de-DE" dirty="0" smtClean="0"/>
              <a:t>-</a:t>
            </a:r>
            <a:r>
              <a:rPr lang="de-DE" dirty="0" err="1" smtClean="0"/>
              <a:t>started</a:t>
            </a:r>
            <a:r>
              <a:rPr lang="de-DE" dirty="0" smtClean="0"/>
              <a:t>-Erlebnis</a:t>
            </a:r>
            <a:endParaRPr lang="de-DE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offene, einladende </a:t>
            </a:r>
            <a:r>
              <a:rPr lang="de-DE" dirty="0" smtClean="0"/>
              <a:t>Community</a:t>
            </a:r>
            <a:endParaRPr lang="de-DE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err="1" smtClean="0"/>
              <a:t>Observability</a:t>
            </a:r>
            <a:r>
              <a:rPr lang="de-DE" dirty="0" smtClean="0"/>
              <a:t>, </a:t>
            </a:r>
            <a:r>
              <a:rPr lang="de-DE" dirty="0" err="1" smtClean="0"/>
              <a:t>basic</a:t>
            </a:r>
            <a:r>
              <a:rPr lang="de-DE" dirty="0" smtClean="0"/>
              <a:t> </a:t>
            </a:r>
            <a:r>
              <a:rPr lang="de-DE" dirty="0" err="1" smtClean="0"/>
              <a:t>resilience</a:t>
            </a:r>
            <a:endParaRPr lang="de-DE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standardmäßig sicher (Standard </a:t>
            </a:r>
            <a:r>
              <a:rPr lang="de-DE" dirty="0" err="1"/>
              <a:t>mTLS</a:t>
            </a:r>
            <a:r>
              <a:rPr lang="de-DE" dirty="0"/>
              <a:t>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transparent für die App bereitgestellt</a:t>
            </a:r>
            <a:endParaRPr lang="en-US" dirty="0"/>
          </a:p>
        </p:txBody>
      </p:sp>
      <p:sp>
        <p:nvSpPr>
          <p:cNvPr id="7" name="Inhaltsplatzhalter 5"/>
          <p:cNvSpPr txBox="1">
            <a:spLocks/>
          </p:cNvSpPr>
          <p:nvPr/>
        </p:nvSpPr>
        <p:spPr>
          <a:xfrm>
            <a:off x="4572413" y="1052064"/>
            <a:ext cx="3609582" cy="2194894"/>
          </a:xfrm>
          <a:prstGeom prst="rect">
            <a:avLst/>
          </a:prstGeom>
        </p:spPr>
        <p:txBody>
          <a:bodyPr vert="horz" lIns="72000" tIns="0" rIns="72000" bIns="0" rtlCol="0">
            <a:no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600" b="1" dirty="0" smtClean="0"/>
              <a:t>Herausforderungen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eingeschränkter Funktionsumfang (im Moment...mehr in Kürze)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nur </a:t>
            </a:r>
            <a:r>
              <a:rPr lang="de-DE" dirty="0" err="1" smtClean="0"/>
              <a:t>Kubernetes</a:t>
            </a:r>
            <a:endParaRPr lang="de-DE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relativ neuer, sich entwickelnder Netzwerk-Stack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Multicluster-Unterstützung</a:t>
            </a:r>
            <a:endParaRPr lang="en-US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52000" y="4869635"/>
            <a:ext cx="7272000" cy="180000"/>
          </a:xfrm>
        </p:spPr>
        <p:txBody>
          <a:bodyPr/>
          <a:lstStyle/>
          <a:p>
            <a:r>
              <a:rPr lang="de-DE" dirty="0" smtClean="0"/>
              <a:t>© 2019 PENTASYS AG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464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70142" y="899998"/>
            <a:ext cx="5121858" cy="3600000"/>
          </a:xfrm>
        </p:spPr>
        <p:txBody>
          <a:bodyPr/>
          <a:lstStyle/>
          <a:p>
            <a:r>
              <a:rPr lang="de-DE" sz="1400" dirty="0" err="1" smtClean="0"/>
              <a:t>Consul</a:t>
            </a:r>
            <a:r>
              <a:rPr lang="de-DE" sz="1400" dirty="0" smtClean="0"/>
              <a:t> ist ein sehr guter Service um Control Plane Service </a:t>
            </a:r>
            <a:r>
              <a:rPr lang="de-DE" sz="1400" dirty="0" err="1" smtClean="0"/>
              <a:t>Mesh</a:t>
            </a:r>
            <a:r>
              <a:rPr lang="de-DE" sz="1400" dirty="0" smtClean="0"/>
              <a:t> Aktivitäten zu unterstützen:</a:t>
            </a:r>
          </a:p>
          <a:p>
            <a:pPr marL="352425" lvl="1" indent="-171450"/>
            <a:r>
              <a:rPr lang="de-DE" sz="1400" dirty="0" smtClean="0"/>
              <a:t>Wurde von </a:t>
            </a:r>
            <a:r>
              <a:rPr lang="de-DE" sz="1400" dirty="0" err="1" smtClean="0"/>
              <a:t>Hashicorp</a:t>
            </a:r>
            <a:r>
              <a:rPr lang="de-DE" sz="1400" dirty="0" smtClean="0"/>
              <a:t> entwickelt</a:t>
            </a:r>
          </a:p>
          <a:p>
            <a:pPr marL="352425" lvl="1" indent="-171450"/>
            <a:r>
              <a:rPr lang="de-DE" sz="1400" dirty="0"/>
              <a:t>Die Architektur von </a:t>
            </a:r>
            <a:r>
              <a:rPr lang="de-DE" sz="1400" dirty="0" err="1"/>
              <a:t>Consul</a:t>
            </a:r>
            <a:r>
              <a:rPr lang="de-DE" sz="1400" dirty="0"/>
              <a:t> stellt sicher, dass sie hochverfügbar ist und über ein einzelnes Rechenzentrum hinausgeht</a:t>
            </a:r>
            <a:r>
              <a:rPr lang="de-DE" sz="1400" dirty="0" smtClean="0"/>
              <a:t>.</a:t>
            </a:r>
          </a:p>
          <a:p>
            <a:pPr marL="352425" lvl="1" indent="-171450"/>
            <a:r>
              <a:rPr lang="de-DE" sz="1400" dirty="0" err="1"/>
              <a:t>Consul</a:t>
            </a:r>
            <a:r>
              <a:rPr lang="de-DE" sz="1400" dirty="0"/>
              <a:t> bietet Serviceerkennung sowohl für </a:t>
            </a:r>
            <a:r>
              <a:rPr lang="de-DE" sz="1400" dirty="0" err="1"/>
              <a:t>Dumb</a:t>
            </a:r>
            <a:r>
              <a:rPr lang="de-DE" sz="1400" dirty="0"/>
              <a:t> Pipe- als auch für Smart Network-Szenarien</a:t>
            </a:r>
            <a:r>
              <a:rPr lang="de-DE" sz="1400" dirty="0" smtClean="0"/>
              <a:t>.</a:t>
            </a:r>
          </a:p>
          <a:p>
            <a:pPr marL="352425" lvl="1" indent="-171450"/>
            <a:r>
              <a:rPr lang="de-DE" sz="1400" dirty="0" smtClean="0"/>
              <a:t>Anwendungen können den </a:t>
            </a:r>
            <a:r>
              <a:rPr lang="de-DE" sz="1400" dirty="0" err="1" smtClean="0"/>
              <a:t>KeyValue</a:t>
            </a:r>
            <a:r>
              <a:rPr lang="de-DE" sz="1400" dirty="0" smtClean="0"/>
              <a:t> Store von </a:t>
            </a:r>
            <a:r>
              <a:rPr lang="de-DE" sz="1400" dirty="0" err="1" smtClean="0"/>
              <a:t>Consul</a:t>
            </a:r>
            <a:r>
              <a:rPr lang="de-DE" sz="1400" dirty="0" smtClean="0"/>
              <a:t> nutzen, um </a:t>
            </a:r>
            <a:r>
              <a:rPr lang="de-DE" sz="1400" dirty="0" err="1" smtClean="0"/>
              <a:t>retries</a:t>
            </a:r>
            <a:r>
              <a:rPr lang="de-DE" sz="1400" dirty="0" smtClean="0"/>
              <a:t>, </a:t>
            </a:r>
            <a:r>
              <a:rPr lang="de-DE" sz="1400" dirty="0" err="1" smtClean="0"/>
              <a:t>timeouts</a:t>
            </a:r>
            <a:r>
              <a:rPr lang="de-DE" sz="1400" dirty="0" smtClean="0"/>
              <a:t> und auch Circuit </a:t>
            </a:r>
            <a:r>
              <a:rPr lang="de-DE" sz="1400" dirty="0" err="1" smtClean="0"/>
              <a:t>Breaker</a:t>
            </a:r>
            <a:r>
              <a:rPr lang="de-DE" sz="1400" dirty="0" smtClean="0"/>
              <a:t> Einstellungen zu speichern und Bedarf abzurufen</a:t>
            </a:r>
          </a:p>
          <a:p>
            <a:pPr marL="352425" lvl="1" indent="-171450"/>
            <a:r>
              <a:rPr lang="de-DE" sz="1400" dirty="0" smtClean="0"/>
              <a:t>Der </a:t>
            </a:r>
            <a:r>
              <a:rPr lang="de-DE" sz="1400" dirty="0" err="1" smtClean="0"/>
              <a:t>Consul</a:t>
            </a:r>
            <a:r>
              <a:rPr lang="de-DE" sz="1400" dirty="0" smtClean="0"/>
              <a:t> K/V Store kann auch für die dauerhafte Speicherung von Zuständen wie Netzwerkrichtlinien verwendet werden</a:t>
            </a:r>
            <a:endParaRPr lang="en-US" sz="14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Consul Node Agent Architecture</a:t>
            </a:r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52000" y="4869635"/>
            <a:ext cx="7272000" cy="180000"/>
          </a:xfrm>
        </p:spPr>
        <p:txBody>
          <a:bodyPr/>
          <a:lstStyle/>
          <a:p>
            <a:r>
              <a:rPr lang="de-DE" dirty="0" smtClean="0"/>
              <a:t>© 2019 PENTASYS AG</a:t>
            </a:r>
            <a:endParaRPr lang="de-DE" dirty="0"/>
          </a:p>
        </p:txBody>
      </p:sp>
      <p:pic>
        <p:nvPicPr>
          <p:cNvPr id="32770" name="Picture 2" descr="Bildergebnis für consul connect architecture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65" y="1100186"/>
            <a:ext cx="3308377" cy="349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70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962831" y="1054743"/>
            <a:ext cx="3609582" cy="2194894"/>
          </a:xfrm>
        </p:spPr>
        <p:txBody>
          <a:bodyPr/>
          <a:lstStyle/>
          <a:p>
            <a:pPr algn="ctr"/>
            <a:r>
              <a:rPr lang="de-DE" sz="1600" b="1" dirty="0" smtClean="0"/>
              <a:t>Stärken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aufgebaut auf </a:t>
            </a:r>
            <a:r>
              <a:rPr lang="de-DE" dirty="0" err="1"/>
              <a:t>Consul</a:t>
            </a:r>
            <a:r>
              <a:rPr lang="de-DE" dirty="0"/>
              <a:t>: stabile, kritische Software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Löst die Herausforderungen des Identitätsmanagements in dynamischen Anwendungen.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Unterstützung für hybride Umgebungen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optionaler </a:t>
            </a:r>
            <a:r>
              <a:rPr lang="de-DE" dirty="0" err="1" smtClean="0"/>
              <a:t>Envoy</a:t>
            </a:r>
            <a:r>
              <a:rPr lang="de-DE" dirty="0"/>
              <a:t> </a:t>
            </a:r>
            <a:r>
              <a:rPr lang="de-DE" dirty="0" smtClean="0"/>
              <a:t>Proxy</a:t>
            </a:r>
            <a:endParaRPr lang="de-DE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err="1" smtClean="0"/>
              <a:t>Mulit</a:t>
            </a:r>
            <a:r>
              <a:rPr lang="de-DE" dirty="0" smtClean="0"/>
              <a:t>-cluster/</a:t>
            </a:r>
            <a:r>
              <a:rPr lang="de-DE" dirty="0" err="1" smtClean="0"/>
              <a:t>site</a:t>
            </a:r>
            <a:r>
              <a:rPr lang="de-DE" dirty="0" smtClean="0"/>
              <a:t> </a:t>
            </a:r>
            <a:r>
              <a:rPr lang="de-DE" dirty="0" err="1" smtClean="0"/>
              <a:t>Foundations</a:t>
            </a:r>
            <a:endParaRPr lang="de-DE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Tresorunterstützung für die Zertifikatsverwaltung</a:t>
            </a:r>
            <a:endParaRPr lang="en-US" dirty="0"/>
          </a:p>
        </p:txBody>
      </p:sp>
      <p:sp>
        <p:nvSpPr>
          <p:cNvPr id="7" name="Inhaltsplatzhalter 5"/>
          <p:cNvSpPr txBox="1">
            <a:spLocks/>
          </p:cNvSpPr>
          <p:nvPr/>
        </p:nvSpPr>
        <p:spPr>
          <a:xfrm>
            <a:off x="4572413" y="1052064"/>
            <a:ext cx="3609582" cy="2194894"/>
          </a:xfrm>
          <a:prstGeom prst="rect">
            <a:avLst/>
          </a:prstGeom>
        </p:spPr>
        <p:txBody>
          <a:bodyPr vert="horz" lIns="72000" tIns="0" rIns="72000" bIns="0" rtlCol="0">
            <a:no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600" b="1" dirty="0" smtClean="0"/>
              <a:t>Herausforderungen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Anwendungskonfiguration / Codeauswirkung </a:t>
            </a:r>
            <a:r>
              <a:rPr lang="de-DE" dirty="0"/>
              <a:t>(nicht transparent für </a:t>
            </a:r>
            <a:r>
              <a:rPr lang="de-DE" dirty="0" smtClean="0"/>
              <a:t>die App, </a:t>
            </a:r>
            <a:r>
              <a:rPr lang="de-DE" dirty="0"/>
              <a:t>kann </a:t>
            </a:r>
            <a:r>
              <a:rPr lang="de-DE" dirty="0" smtClean="0"/>
              <a:t>kein </a:t>
            </a:r>
            <a:r>
              <a:rPr lang="de-DE" dirty="0"/>
              <a:t>k8s </a:t>
            </a:r>
            <a:r>
              <a:rPr lang="de-DE" dirty="0" smtClean="0"/>
              <a:t>DNS </a:t>
            </a:r>
            <a:r>
              <a:rPr lang="de-DE" dirty="0"/>
              <a:t>verwenden)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Kein L7 (Routing, </a:t>
            </a:r>
            <a:r>
              <a:rPr lang="de-DE" dirty="0" err="1"/>
              <a:t>Matching</a:t>
            </a:r>
            <a:r>
              <a:rPr lang="de-DE" dirty="0"/>
              <a:t>, </a:t>
            </a:r>
            <a:r>
              <a:rPr lang="de-DE" dirty="0" err="1" smtClean="0"/>
              <a:t>Observability</a:t>
            </a:r>
            <a:r>
              <a:rPr lang="de-DE" dirty="0" smtClean="0"/>
              <a:t>, </a:t>
            </a:r>
            <a:r>
              <a:rPr lang="de-DE" dirty="0" err="1"/>
              <a:t>Policy</a:t>
            </a:r>
            <a:r>
              <a:rPr lang="de-DE" dirty="0"/>
              <a:t>, Traffic Control)....noch nicht.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Müssen einen separaten CP-Datenspeicher verwalten.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verwendet keine CRDs auf k8s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Kein </a:t>
            </a:r>
            <a:r>
              <a:rPr lang="de-DE" dirty="0" err="1" smtClean="0"/>
              <a:t>distributed</a:t>
            </a:r>
            <a:r>
              <a:rPr lang="de-DE" dirty="0" smtClean="0"/>
              <a:t> </a:t>
            </a:r>
            <a:r>
              <a:rPr lang="de-DE" dirty="0" err="1" smtClean="0"/>
              <a:t>Tracing</a:t>
            </a:r>
            <a:endParaRPr lang="en-US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52000" y="4869635"/>
            <a:ext cx="7272000" cy="180000"/>
          </a:xfrm>
        </p:spPr>
        <p:txBody>
          <a:bodyPr/>
          <a:lstStyle/>
          <a:p>
            <a:r>
              <a:rPr lang="de-DE" dirty="0" smtClean="0"/>
              <a:t>© 2019 PENTASYS AG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824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 smtClean="0"/>
              <a:t>Featurevergleich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391310" y="890799"/>
            <a:ext cx="1862846" cy="3573718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2352286" y="890799"/>
            <a:ext cx="6374060" cy="3573719"/>
          </a:xfrm>
          <a:prstGeom prst="rect">
            <a:avLst/>
          </a:prstGeom>
          <a:solidFill>
            <a:schemeClr val="tx1">
              <a:lumMod val="10000"/>
              <a:lumOff val="90000"/>
              <a:alpha val="9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Gerader Verbinder 16"/>
          <p:cNvCxnSpPr/>
          <p:nvPr/>
        </p:nvCxnSpPr>
        <p:spPr>
          <a:xfrm>
            <a:off x="439580" y="1868013"/>
            <a:ext cx="8265665" cy="13924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4" name="Textfeld 73"/>
          <p:cNvSpPr txBox="1"/>
          <p:nvPr/>
        </p:nvSpPr>
        <p:spPr bwMode="auto">
          <a:xfrm>
            <a:off x="391310" y="934501"/>
            <a:ext cx="18102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Generell</a:t>
            </a:r>
            <a:endParaRPr lang="en-US" sz="16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5" name="Textfeld 74"/>
          <p:cNvSpPr txBox="1"/>
          <p:nvPr/>
        </p:nvSpPr>
        <p:spPr bwMode="auto">
          <a:xfrm>
            <a:off x="2353994" y="887208"/>
            <a:ext cx="18102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Plattform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6" name="Textfeld 75"/>
          <p:cNvSpPr txBox="1"/>
          <p:nvPr/>
        </p:nvSpPr>
        <p:spPr bwMode="auto">
          <a:xfrm>
            <a:off x="2352285" y="1183431"/>
            <a:ext cx="279648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Automatische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Sidecar Injection</a:t>
            </a:r>
          </a:p>
        </p:txBody>
      </p:sp>
      <p:sp>
        <p:nvSpPr>
          <p:cNvPr id="77" name="Textfeld 76"/>
          <p:cNvSpPr txBox="1"/>
          <p:nvPr/>
        </p:nvSpPr>
        <p:spPr bwMode="auto">
          <a:xfrm>
            <a:off x="2353994" y="1479653"/>
            <a:ext cx="279648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Metriken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8" name="Gerader Verbinder 77"/>
          <p:cNvCxnSpPr>
            <a:stCxn id="7" idx="2"/>
            <a:endCxn id="7" idx="0"/>
          </p:cNvCxnSpPr>
          <p:nvPr/>
        </p:nvCxnSpPr>
        <p:spPr>
          <a:xfrm flipV="1">
            <a:off x="5539316" y="890799"/>
            <a:ext cx="0" cy="3573719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Gerader Verbinder 80"/>
          <p:cNvCxnSpPr/>
          <p:nvPr/>
        </p:nvCxnSpPr>
        <p:spPr>
          <a:xfrm flipV="1">
            <a:off x="6739759" y="887207"/>
            <a:ext cx="0" cy="3573719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Gerader Verbinder 81"/>
          <p:cNvCxnSpPr/>
          <p:nvPr/>
        </p:nvCxnSpPr>
        <p:spPr>
          <a:xfrm flipV="1">
            <a:off x="7750288" y="896919"/>
            <a:ext cx="0" cy="3573719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Gerader Verbinder 82"/>
          <p:cNvCxnSpPr/>
          <p:nvPr/>
        </p:nvCxnSpPr>
        <p:spPr>
          <a:xfrm>
            <a:off x="460681" y="2592350"/>
            <a:ext cx="8265665" cy="13924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4" name="Textfeld 83"/>
          <p:cNvSpPr txBox="1"/>
          <p:nvPr/>
        </p:nvSpPr>
        <p:spPr bwMode="auto">
          <a:xfrm>
            <a:off x="391310" y="1858302"/>
            <a:ext cx="18102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Monitoring</a:t>
            </a:r>
          </a:p>
        </p:txBody>
      </p:sp>
      <p:sp>
        <p:nvSpPr>
          <p:cNvPr id="85" name="Textfeld 84"/>
          <p:cNvSpPr txBox="1"/>
          <p:nvPr/>
        </p:nvSpPr>
        <p:spPr bwMode="auto">
          <a:xfrm>
            <a:off x="393180" y="2624509"/>
            <a:ext cx="18102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Routing</a:t>
            </a:r>
          </a:p>
        </p:txBody>
      </p:sp>
      <p:sp>
        <p:nvSpPr>
          <p:cNvPr id="86" name="Textfeld 85"/>
          <p:cNvSpPr txBox="1"/>
          <p:nvPr/>
        </p:nvSpPr>
        <p:spPr bwMode="auto">
          <a:xfrm>
            <a:off x="417591" y="3374900"/>
            <a:ext cx="18102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Resilienz</a:t>
            </a:r>
            <a:endParaRPr lang="en-US" sz="16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7" name="Textfeld 86"/>
          <p:cNvSpPr txBox="1"/>
          <p:nvPr/>
        </p:nvSpPr>
        <p:spPr bwMode="auto">
          <a:xfrm>
            <a:off x="417591" y="3849028"/>
            <a:ext cx="18102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Sicherheit</a:t>
            </a:r>
            <a:endParaRPr lang="en-US" sz="16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8" name="Textfeld 87"/>
          <p:cNvSpPr txBox="1"/>
          <p:nvPr/>
        </p:nvSpPr>
        <p:spPr bwMode="auto">
          <a:xfrm>
            <a:off x="2353994" y="1897007"/>
            <a:ext cx="279648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Tracing</a:t>
            </a:r>
          </a:p>
        </p:txBody>
      </p:sp>
      <p:sp>
        <p:nvSpPr>
          <p:cNvPr id="89" name="Textfeld 88"/>
          <p:cNvSpPr txBox="1"/>
          <p:nvPr/>
        </p:nvSpPr>
        <p:spPr bwMode="auto">
          <a:xfrm>
            <a:off x="2375030" y="2214082"/>
            <a:ext cx="279648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Service Graph</a:t>
            </a:r>
          </a:p>
        </p:txBody>
      </p:sp>
      <p:sp>
        <p:nvSpPr>
          <p:cNvPr id="90" name="Textfeld 89"/>
          <p:cNvSpPr txBox="1"/>
          <p:nvPr/>
        </p:nvSpPr>
        <p:spPr bwMode="auto">
          <a:xfrm>
            <a:off x="2381588" y="2652033"/>
            <a:ext cx="279648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Load Balancing</a:t>
            </a:r>
          </a:p>
        </p:txBody>
      </p:sp>
      <p:sp>
        <p:nvSpPr>
          <p:cNvPr id="91" name="Textfeld 90"/>
          <p:cNvSpPr txBox="1"/>
          <p:nvPr/>
        </p:nvSpPr>
        <p:spPr bwMode="auto">
          <a:xfrm>
            <a:off x="2381588" y="2966052"/>
            <a:ext cx="279648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Routing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Regeln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" name="Textfeld 91"/>
          <p:cNvSpPr txBox="1"/>
          <p:nvPr/>
        </p:nvSpPr>
        <p:spPr bwMode="auto">
          <a:xfrm>
            <a:off x="2375029" y="3293929"/>
            <a:ext cx="279648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Timeouts &amp; Retries</a:t>
            </a:r>
          </a:p>
        </p:txBody>
      </p:sp>
      <p:sp>
        <p:nvSpPr>
          <p:cNvPr id="93" name="Textfeld 92"/>
          <p:cNvSpPr txBox="1"/>
          <p:nvPr/>
        </p:nvSpPr>
        <p:spPr bwMode="auto">
          <a:xfrm>
            <a:off x="2378949" y="3607948"/>
            <a:ext cx="279648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Circuit Breaker</a:t>
            </a:r>
          </a:p>
        </p:txBody>
      </p:sp>
      <p:sp>
        <p:nvSpPr>
          <p:cNvPr id="95" name="Textfeld 94"/>
          <p:cNvSpPr txBox="1"/>
          <p:nvPr/>
        </p:nvSpPr>
        <p:spPr bwMode="auto">
          <a:xfrm>
            <a:off x="2384291" y="3911290"/>
            <a:ext cx="279648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Authentifizierung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via TLS</a:t>
            </a:r>
          </a:p>
        </p:txBody>
      </p:sp>
      <p:sp>
        <p:nvSpPr>
          <p:cNvPr id="97" name="Textfeld 96"/>
          <p:cNvSpPr txBox="1"/>
          <p:nvPr/>
        </p:nvSpPr>
        <p:spPr bwMode="auto">
          <a:xfrm>
            <a:off x="2375028" y="4168129"/>
            <a:ext cx="279648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Autorisierung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8" name="Gerader Verbinder 97"/>
          <p:cNvCxnSpPr/>
          <p:nvPr/>
        </p:nvCxnSpPr>
        <p:spPr>
          <a:xfrm>
            <a:off x="460680" y="3286467"/>
            <a:ext cx="8265665" cy="13924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Gerader Verbinder 98"/>
          <p:cNvCxnSpPr/>
          <p:nvPr/>
        </p:nvCxnSpPr>
        <p:spPr>
          <a:xfrm>
            <a:off x="460679" y="3911290"/>
            <a:ext cx="8265665" cy="13924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0722" name="Picture 2" descr="Bildergebnis für consul logo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419" y="426560"/>
            <a:ext cx="655648" cy="65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Bildergebnis für linkerd logo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064" y="501748"/>
            <a:ext cx="541486" cy="49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Picture 8" descr="Bildergebnis für istio logo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014" y="511438"/>
            <a:ext cx="461955" cy="46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Textfeld 99"/>
          <p:cNvSpPr txBox="1"/>
          <p:nvPr/>
        </p:nvSpPr>
        <p:spPr>
          <a:xfrm>
            <a:off x="5999838" y="1180828"/>
            <a:ext cx="27939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400" b="1" dirty="0" smtClean="0">
                <a:solidFill>
                  <a:srgbClr val="00B050"/>
                </a:solidFill>
                <a:latin typeface="Wingdings 2" panose="05020102010507070707" pitchFamily="18" charset="2"/>
              </a:rPr>
              <a:t>P</a:t>
            </a:r>
            <a:endParaRPr lang="en-US" sz="2400" b="1" dirty="0" err="1" smtClean="0">
              <a:solidFill>
                <a:srgbClr val="00B050"/>
              </a:solidFill>
              <a:latin typeface="Wingdings 2" panose="05020102010507070707" pitchFamily="18" charset="2"/>
            </a:endParaRPr>
          </a:p>
        </p:txBody>
      </p:sp>
      <p:sp>
        <p:nvSpPr>
          <p:cNvPr id="105" name="Textfeld 104"/>
          <p:cNvSpPr txBox="1"/>
          <p:nvPr/>
        </p:nvSpPr>
        <p:spPr>
          <a:xfrm>
            <a:off x="7094218" y="3592559"/>
            <a:ext cx="27939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400" b="1" dirty="0" smtClean="0">
                <a:solidFill>
                  <a:schemeClr val="accent1"/>
                </a:solidFill>
                <a:latin typeface="Wingdings 2" panose="05020102010507070707" pitchFamily="18" charset="2"/>
              </a:rPr>
              <a:t>O</a:t>
            </a:r>
            <a:endParaRPr lang="en-US" sz="2400" b="1" dirty="0" err="1" smtClean="0">
              <a:solidFill>
                <a:schemeClr val="accent1"/>
              </a:solidFill>
              <a:latin typeface="Wingdings 2" panose="05020102010507070707" pitchFamily="18" charset="2"/>
            </a:endParaRPr>
          </a:p>
        </p:txBody>
      </p:sp>
      <p:sp>
        <p:nvSpPr>
          <p:cNvPr id="106" name="Textfeld 105"/>
          <p:cNvSpPr txBox="1"/>
          <p:nvPr/>
        </p:nvSpPr>
        <p:spPr>
          <a:xfrm>
            <a:off x="7071909" y="1185282"/>
            <a:ext cx="27939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400" b="1" dirty="0" smtClean="0">
                <a:solidFill>
                  <a:srgbClr val="00B050"/>
                </a:solidFill>
                <a:latin typeface="Wingdings 2" panose="05020102010507070707" pitchFamily="18" charset="2"/>
              </a:rPr>
              <a:t>P</a:t>
            </a:r>
            <a:endParaRPr lang="en-US" sz="2400" b="1" dirty="0" err="1" smtClean="0">
              <a:solidFill>
                <a:srgbClr val="00B050"/>
              </a:solidFill>
              <a:latin typeface="Wingdings 2" panose="05020102010507070707" pitchFamily="18" charset="2"/>
            </a:endParaRPr>
          </a:p>
        </p:txBody>
      </p:sp>
      <p:sp>
        <p:nvSpPr>
          <p:cNvPr id="107" name="Textfeld 106"/>
          <p:cNvSpPr txBox="1"/>
          <p:nvPr/>
        </p:nvSpPr>
        <p:spPr>
          <a:xfrm>
            <a:off x="8080222" y="1183431"/>
            <a:ext cx="27939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400" b="1" dirty="0" smtClean="0">
                <a:solidFill>
                  <a:srgbClr val="00B050"/>
                </a:solidFill>
                <a:latin typeface="Wingdings 2" panose="05020102010507070707" pitchFamily="18" charset="2"/>
              </a:rPr>
              <a:t>P</a:t>
            </a:r>
            <a:endParaRPr lang="en-US" sz="2400" b="1" dirty="0" err="1" smtClean="0">
              <a:solidFill>
                <a:srgbClr val="00B050"/>
              </a:solidFill>
              <a:latin typeface="Wingdings 2" panose="05020102010507070707" pitchFamily="18" charset="2"/>
            </a:endParaRPr>
          </a:p>
        </p:txBody>
      </p:sp>
      <p:sp>
        <p:nvSpPr>
          <p:cNvPr id="108" name="Textfeld 107"/>
          <p:cNvSpPr txBox="1"/>
          <p:nvPr/>
        </p:nvSpPr>
        <p:spPr>
          <a:xfrm>
            <a:off x="5999244" y="1509496"/>
            <a:ext cx="27939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400" b="1" dirty="0" smtClean="0">
                <a:solidFill>
                  <a:srgbClr val="00B050"/>
                </a:solidFill>
                <a:latin typeface="Wingdings 2" panose="05020102010507070707" pitchFamily="18" charset="2"/>
              </a:rPr>
              <a:t>P</a:t>
            </a:r>
            <a:endParaRPr lang="en-US" sz="2400" b="1" dirty="0" err="1" smtClean="0">
              <a:solidFill>
                <a:srgbClr val="00B050"/>
              </a:solidFill>
              <a:latin typeface="Wingdings 2" panose="05020102010507070707" pitchFamily="18" charset="2"/>
            </a:endParaRPr>
          </a:p>
        </p:txBody>
      </p:sp>
      <p:sp>
        <p:nvSpPr>
          <p:cNvPr id="109" name="Textfeld 108"/>
          <p:cNvSpPr txBox="1"/>
          <p:nvPr/>
        </p:nvSpPr>
        <p:spPr>
          <a:xfrm>
            <a:off x="5997605" y="1879979"/>
            <a:ext cx="27939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400" b="1" dirty="0" smtClean="0">
                <a:solidFill>
                  <a:srgbClr val="00B050"/>
                </a:solidFill>
                <a:latin typeface="Wingdings 2" panose="05020102010507070707" pitchFamily="18" charset="2"/>
              </a:rPr>
              <a:t>P</a:t>
            </a:r>
            <a:endParaRPr lang="en-US" sz="2400" b="1" dirty="0" err="1" smtClean="0">
              <a:solidFill>
                <a:srgbClr val="00B050"/>
              </a:solidFill>
              <a:latin typeface="Wingdings 2" panose="05020102010507070707" pitchFamily="18" charset="2"/>
            </a:endParaRPr>
          </a:p>
        </p:txBody>
      </p:sp>
      <p:sp>
        <p:nvSpPr>
          <p:cNvPr id="110" name="Textfeld 109"/>
          <p:cNvSpPr txBox="1"/>
          <p:nvPr/>
        </p:nvSpPr>
        <p:spPr>
          <a:xfrm>
            <a:off x="5995966" y="2236165"/>
            <a:ext cx="27939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400" b="1" dirty="0" smtClean="0">
                <a:solidFill>
                  <a:srgbClr val="00B050"/>
                </a:solidFill>
                <a:latin typeface="Wingdings 2" panose="05020102010507070707" pitchFamily="18" charset="2"/>
              </a:rPr>
              <a:t>P</a:t>
            </a:r>
            <a:endParaRPr lang="en-US" sz="2400" b="1" dirty="0" err="1" smtClean="0">
              <a:solidFill>
                <a:srgbClr val="00B050"/>
              </a:solidFill>
              <a:latin typeface="Wingdings 2" panose="05020102010507070707" pitchFamily="18" charset="2"/>
            </a:endParaRPr>
          </a:p>
        </p:txBody>
      </p:sp>
      <p:sp>
        <p:nvSpPr>
          <p:cNvPr id="112" name="Textfeld 111"/>
          <p:cNvSpPr txBox="1"/>
          <p:nvPr/>
        </p:nvSpPr>
        <p:spPr>
          <a:xfrm>
            <a:off x="5992802" y="2636644"/>
            <a:ext cx="27939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400" b="1" dirty="0" smtClean="0">
                <a:solidFill>
                  <a:srgbClr val="00B050"/>
                </a:solidFill>
                <a:latin typeface="Wingdings 2" panose="05020102010507070707" pitchFamily="18" charset="2"/>
              </a:rPr>
              <a:t>P</a:t>
            </a:r>
            <a:endParaRPr lang="en-US" sz="2400" b="1" dirty="0" err="1" smtClean="0">
              <a:solidFill>
                <a:srgbClr val="00B050"/>
              </a:solidFill>
              <a:latin typeface="Wingdings 2" panose="05020102010507070707" pitchFamily="18" charset="2"/>
            </a:endParaRPr>
          </a:p>
        </p:txBody>
      </p:sp>
      <p:sp>
        <p:nvSpPr>
          <p:cNvPr id="114" name="Textfeld 113"/>
          <p:cNvSpPr txBox="1"/>
          <p:nvPr/>
        </p:nvSpPr>
        <p:spPr>
          <a:xfrm>
            <a:off x="5989977" y="2959724"/>
            <a:ext cx="27939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400" b="1" dirty="0" smtClean="0">
                <a:solidFill>
                  <a:srgbClr val="00B050"/>
                </a:solidFill>
                <a:latin typeface="Wingdings 2" panose="05020102010507070707" pitchFamily="18" charset="2"/>
              </a:rPr>
              <a:t>P</a:t>
            </a:r>
            <a:endParaRPr lang="en-US" sz="2400" b="1" dirty="0" err="1" smtClean="0">
              <a:solidFill>
                <a:srgbClr val="00B050"/>
              </a:solidFill>
              <a:latin typeface="Wingdings 2" panose="05020102010507070707" pitchFamily="18" charset="2"/>
            </a:endParaRPr>
          </a:p>
        </p:txBody>
      </p:sp>
      <p:sp>
        <p:nvSpPr>
          <p:cNvPr id="115" name="Textfeld 114"/>
          <p:cNvSpPr txBox="1"/>
          <p:nvPr/>
        </p:nvSpPr>
        <p:spPr>
          <a:xfrm>
            <a:off x="6002237" y="3315910"/>
            <a:ext cx="27939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400" b="1" dirty="0" smtClean="0">
                <a:solidFill>
                  <a:srgbClr val="00B050"/>
                </a:solidFill>
                <a:latin typeface="Wingdings 2" panose="05020102010507070707" pitchFamily="18" charset="2"/>
              </a:rPr>
              <a:t>P</a:t>
            </a:r>
            <a:endParaRPr lang="en-US" sz="2400" b="1" dirty="0" err="1" smtClean="0">
              <a:solidFill>
                <a:srgbClr val="00B050"/>
              </a:solidFill>
              <a:latin typeface="Wingdings 2" panose="05020102010507070707" pitchFamily="18" charset="2"/>
            </a:endParaRPr>
          </a:p>
        </p:txBody>
      </p:sp>
      <p:sp>
        <p:nvSpPr>
          <p:cNvPr id="117" name="Textfeld 116"/>
          <p:cNvSpPr txBox="1"/>
          <p:nvPr/>
        </p:nvSpPr>
        <p:spPr>
          <a:xfrm>
            <a:off x="6006875" y="3596271"/>
            <a:ext cx="27939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400" b="1" dirty="0" smtClean="0">
                <a:solidFill>
                  <a:srgbClr val="00B050"/>
                </a:solidFill>
                <a:latin typeface="Wingdings 2" panose="05020102010507070707" pitchFamily="18" charset="2"/>
              </a:rPr>
              <a:t>P</a:t>
            </a:r>
            <a:endParaRPr lang="en-US" sz="2400" b="1" dirty="0" err="1" smtClean="0">
              <a:solidFill>
                <a:srgbClr val="00B050"/>
              </a:solidFill>
              <a:latin typeface="Wingdings 2" panose="05020102010507070707" pitchFamily="18" charset="2"/>
            </a:endParaRPr>
          </a:p>
        </p:txBody>
      </p:sp>
      <p:sp>
        <p:nvSpPr>
          <p:cNvPr id="118" name="Textfeld 117"/>
          <p:cNvSpPr txBox="1"/>
          <p:nvPr/>
        </p:nvSpPr>
        <p:spPr>
          <a:xfrm>
            <a:off x="5990629" y="3938493"/>
            <a:ext cx="27939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400" b="1" dirty="0" smtClean="0">
                <a:solidFill>
                  <a:srgbClr val="00B050"/>
                </a:solidFill>
                <a:latin typeface="Wingdings 2" panose="05020102010507070707" pitchFamily="18" charset="2"/>
              </a:rPr>
              <a:t>P</a:t>
            </a:r>
            <a:endParaRPr lang="en-US" sz="2400" b="1" dirty="0" err="1" smtClean="0">
              <a:solidFill>
                <a:srgbClr val="00B050"/>
              </a:solidFill>
              <a:latin typeface="Wingdings 2" panose="05020102010507070707" pitchFamily="18" charset="2"/>
            </a:endParaRPr>
          </a:p>
        </p:txBody>
      </p:sp>
      <p:sp>
        <p:nvSpPr>
          <p:cNvPr id="120" name="Textfeld 119"/>
          <p:cNvSpPr txBox="1"/>
          <p:nvPr/>
        </p:nvSpPr>
        <p:spPr>
          <a:xfrm>
            <a:off x="6002237" y="4199535"/>
            <a:ext cx="27939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400" b="1" dirty="0" smtClean="0">
                <a:solidFill>
                  <a:srgbClr val="00B050"/>
                </a:solidFill>
                <a:latin typeface="Wingdings 2" panose="05020102010507070707" pitchFamily="18" charset="2"/>
              </a:rPr>
              <a:t>P</a:t>
            </a:r>
            <a:endParaRPr lang="en-US" sz="2400" b="1" dirty="0" err="1" smtClean="0">
              <a:solidFill>
                <a:srgbClr val="00B050"/>
              </a:solidFill>
              <a:latin typeface="Wingdings 2" panose="05020102010507070707" pitchFamily="18" charset="2"/>
            </a:endParaRPr>
          </a:p>
        </p:txBody>
      </p:sp>
      <p:sp>
        <p:nvSpPr>
          <p:cNvPr id="121" name="Textfeld 120"/>
          <p:cNvSpPr txBox="1"/>
          <p:nvPr/>
        </p:nvSpPr>
        <p:spPr bwMode="auto">
          <a:xfrm>
            <a:off x="5567701" y="919946"/>
            <a:ext cx="11720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Verschiedene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2" name="Textfeld 121"/>
          <p:cNvSpPr txBox="1"/>
          <p:nvPr/>
        </p:nvSpPr>
        <p:spPr>
          <a:xfrm>
            <a:off x="7077185" y="1512605"/>
            <a:ext cx="27939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400" b="1" dirty="0" smtClean="0">
                <a:solidFill>
                  <a:srgbClr val="00B050"/>
                </a:solidFill>
                <a:latin typeface="Wingdings 2" panose="05020102010507070707" pitchFamily="18" charset="2"/>
              </a:rPr>
              <a:t>P</a:t>
            </a:r>
            <a:endParaRPr lang="en-US" sz="2400" b="1" dirty="0" err="1" smtClean="0">
              <a:solidFill>
                <a:srgbClr val="00B050"/>
              </a:solidFill>
              <a:latin typeface="Wingdings 2" panose="05020102010507070707" pitchFamily="18" charset="2"/>
            </a:endParaRPr>
          </a:p>
        </p:txBody>
      </p:sp>
      <p:sp>
        <p:nvSpPr>
          <p:cNvPr id="123" name="Textfeld 122"/>
          <p:cNvSpPr txBox="1"/>
          <p:nvPr/>
        </p:nvSpPr>
        <p:spPr>
          <a:xfrm>
            <a:off x="7075779" y="1925328"/>
            <a:ext cx="27939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400" b="1" dirty="0" smtClean="0">
                <a:solidFill>
                  <a:srgbClr val="FFC000"/>
                </a:solidFill>
                <a:latin typeface="Wingdings 2" panose="05020102010507070707" pitchFamily="18" charset="2"/>
              </a:rPr>
              <a:t>P</a:t>
            </a:r>
            <a:endParaRPr lang="en-US" sz="2400" b="1" dirty="0" err="1" smtClean="0">
              <a:solidFill>
                <a:srgbClr val="FFC000"/>
              </a:solidFill>
              <a:latin typeface="Wingdings 2" panose="05020102010507070707" pitchFamily="18" charset="2"/>
            </a:endParaRPr>
          </a:p>
        </p:txBody>
      </p:sp>
      <p:sp>
        <p:nvSpPr>
          <p:cNvPr id="126" name="Textfeld 125"/>
          <p:cNvSpPr txBox="1"/>
          <p:nvPr/>
        </p:nvSpPr>
        <p:spPr>
          <a:xfrm>
            <a:off x="7075687" y="2234649"/>
            <a:ext cx="27939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400" b="1" dirty="0" smtClean="0">
                <a:solidFill>
                  <a:srgbClr val="00B050"/>
                </a:solidFill>
                <a:latin typeface="Wingdings 2" panose="05020102010507070707" pitchFamily="18" charset="2"/>
              </a:rPr>
              <a:t>P</a:t>
            </a:r>
            <a:endParaRPr lang="en-US" sz="2400" b="1" dirty="0" err="1" smtClean="0">
              <a:solidFill>
                <a:srgbClr val="00B050"/>
              </a:solidFill>
              <a:latin typeface="Wingdings 2" panose="05020102010507070707" pitchFamily="18" charset="2"/>
            </a:endParaRPr>
          </a:p>
        </p:txBody>
      </p:sp>
      <p:sp>
        <p:nvSpPr>
          <p:cNvPr id="127" name="Textfeld 126"/>
          <p:cNvSpPr txBox="1"/>
          <p:nvPr/>
        </p:nvSpPr>
        <p:spPr>
          <a:xfrm>
            <a:off x="7072523" y="2635128"/>
            <a:ext cx="27939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400" b="1" dirty="0" smtClean="0">
                <a:solidFill>
                  <a:srgbClr val="00B050"/>
                </a:solidFill>
                <a:latin typeface="Wingdings 2" panose="05020102010507070707" pitchFamily="18" charset="2"/>
              </a:rPr>
              <a:t>P</a:t>
            </a:r>
            <a:endParaRPr lang="en-US" sz="2400" b="1" dirty="0" err="1" smtClean="0">
              <a:solidFill>
                <a:srgbClr val="00B050"/>
              </a:solidFill>
              <a:latin typeface="Wingdings 2" panose="05020102010507070707" pitchFamily="18" charset="2"/>
            </a:endParaRPr>
          </a:p>
        </p:txBody>
      </p:sp>
      <p:sp>
        <p:nvSpPr>
          <p:cNvPr id="128" name="Textfeld 127"/>
          <p:cNvSpPr txBox="1"/>
          <p:nvPr/>
        </p:nvSpPr>
        <p:spPr>
          <a:xfrm>
            <a:off x="7069698" y="2958208"/>
            <a:ext cx="27939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400" b="1" dirty="0" smtClean="0">
                <a:solidFill>
                  <a:srgbClr val="00B050"/>
                </a:solidFill>
                <a:latin typeface="Wingdings 2" panose="05020102010507070707" pitchFamily="18" charset="2"/>
              </a:rPr>
              <a:t>P</a:t>
            </a:r>
            <a:endParaRPr lang="en-US" sz="2400" b="1" dirty="0" err="1" smtClean="0">
              <a:solidFill>
                <a:srgbClr val="00B050"/>
              </a:solidFill>
              <a:latin typeface="Wingdings 2" panose="05020102010507070707" pitchFamily="18" charset="2"/>
            </a:endParaRPr>
          </a:p>
        </p:txBody>
      </p:sp>
      <p:sp>
        <p:nvSpPr>
          <p:cNvPr id="129" name="Textfeld 128"/>
          <p:cNvSpPr txBox="1"/>
          <p:nvPr/>
        </p:nvSpPr>
        <p:spPr>
          <a:xfrm>
            <a:off x="7081958" y="3314394"/>
            <a:ext cx="27939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400" b="1" dirty="0" smtClean="0">
                <a:solidFill>
                  <a:srgbClr val="00B050"/>
                </a:solidFill>
                <a:latin typeface="Wingdings 2" panose="05020102010507070707" pitchFamily="18" charset="2"/>
              </a:rPr>
              <a:t>P</a:t>
            </a:r>
            <a:endParaRPr lang="en-US" sz="2400" b="1" dirty="0" err="1" smtClean="0">
              <a:solidFill>
                <a:srgbClr val="00B050"/>
              </a:solidFill>
              <a:latin typeface="Wingdings 2" panose="05020102010507070707" pitchFamily="18" charset="2"/>
            </a:endParaRPr>
          </a:p>
        </p:txBody>
      </p:sp>
      <p:sp>
        <p:nvSpPr>
          <p:cNvPr id="130" name="Textfeld 129"/>
          <p:cNvSpPr txBox="1"/>
          <p:nvPr/>
        </p:nvSpPr>
        <p:spPr>
          <a:xfrm>
            <a:off x="7084892" y="4199243"/>
            <a:ext cx="27939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400" b="1" dirty="0" smtClean="0">
                <a:solidFill>
                  <a:schemeClr val="accent1"/>
                </a:solidFill>
                <a:latin typeface="Wingdings 2" panose="05020102010507070707" pitchFamily="18" charset="2"/>
              </a:rPr>
              <a:t>O</a:t>
            </a:r>
            <a:endParaRPr lang="en-US" sz="2400" b="1" dirty="0" err="1" smtClean="0">
              <a:solidFill>
                <a:schemeClr val="accent1"/>
              </a:solidFill>
              <a:latin typeface="Wingdings 2" panose="05020102010507070707" pitchFamily="18" charset="2"/>
            </a:endParaRPr>
          </a:p>
        </p:txBody>
      </p:sp>
      <p:sp>
        <p:nvSpPr>
          <p:cNvPr id="131" name="Textfeld 130"/>
          <p:cNvSpPr txBox="1"/>
          <p:nvPr/>
        </p:nvSpPr>
        <p:spPr>
          <a:xfrm>
            <a:off x="7072523" y="3947775"/>
            <a:ext cx="27939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400" b="1" dirty="0" smtClean="0">
                <a:solidFill>
                  <a:srgbClr val="00B050"/>
                </a:solidFill>
                <a:latin typeface="Wingdings 2" panose="05020102010507070707" pitchFamily="18" charset="2"/>
              </a:rPr>
              <a:t>P</a:t>
            </a:r>
            <a:endParaRPr lang="en-US" sz="2400" b="1" dirty="0" err="1" smtClean="0">
              <a:solidFill>
                <a:srgbClr val="00B050"/>
              </a:solidFill>
              <a:latin typeface="Wingdings 2" panose="05020102010507070707" pitchFamily="18" charset="2"/>
            </a:endParaRPr>
          </a:p>
        </p:txBody>
      </p:sp>
      <p:sp>
        <p:nvSpPr>
          <p:cNvPr id="132" name="Textfeld 131"/>
          <p:cNvSpPr txBox="1"/>
          <p:nvPr/>
        </p:nvSpPr>
        <p:spPr bwMode="auto">
          <a:xfrm>
            <a:off x="6743198" y="924889"/>
            <a:ext cx="11720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Kubernetes</a:t>
            </a:r>
          </a:p>
        </p:txBody>
      </p:sp>
      <p:sp>
        <p:nvSpPr>
          <p:cNvPr id="133" name="Textfeld 132"/>
          <p:cNvSpPr txBox="1"/>
          <p:nvPr/>
        </p:nvSpPr>
        <p:spPr bwMode="auto">
          <a:xfrm>
            <a:off x="7731469" y="917741"/>
            <a:ext cx="11720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Verschiedene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4" name="Textfeld 133"/>
          <p:cNvSpPr txBox="1"/>
          <p:nvPr/>
        </p:nvSpPr>
        <p:spPr>
          <a:xfrm>
            <a:off x="8080222" y="1517534"/>
            <a:ext cx="27939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400" b="1" dirty="0" smtClean="0">
                <a:solidFill>
                  <a:srgbClr val="00B050"/>
                </a:solidFill>
                <a:latin typeface="Wingdings 2" panose="05020102010507070707" pitchFamily="18" charset="2"/>
              </a:rPr>
              <a:t>P</a:t>
            </a:r>
            <a:endParaRPr lang="en-US" sz="2400" b="1" dirty="0" err="1" smtClean="0">
              <a:solidFill>
                <a:srgbClr val="00B050"/>
              </a:solidFill>
              <a:latin typeface="Wingdings 2" panose="05020102010507070707" pitchFamily="18" charset="2"/>
            </a:endParaRPr>
          </a:p>
        </p:txBody>
      </p:sp>
      <p:sp>
        <p:nvSpPr>
          <p:cNvPr id="135" name="Textfeld 134"/>
          <p:cNvSpPr txBox="1"/>
          <p:nvPr/>
        </p:nvSpPr>
        <p:spPr>
          <a:xfrm>
            <a:off x="8079150" y="1937674"/>
            <a:ext cx="27939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400" b="1" dirty="0" smtClean="0">
                <a:solidFill>
                  <a:srgbClr val="00B050"/>
                </a:solidFill>
                <a:latin typeface="Wingdings 2" panose="05020102010507070707" pitchFamily="18" charset="2"/>
              </a:rPr>
              <a:t>P</a:t>
            </a:r>
            <a:endParaRPr lang="en-US" sz="2400" b="1" dirty="0" err="1" smtClean="0">
              <a:solidFill>
                <a:srgbClr val="00B050"/>
              </a:solidFill>
              <a:latin typeface="Wingdings 2" panose="05020102010507070707" pitchFamily="18" charset="2"/>
            </a:endParaRPr>
          </a:p>
        </p:txBody>
      </p:sp>
      <p:sp>
        <p:nvSpPr>
          <p:cNvPr id="136" name="Textfeld 135"/>
          <p:cNvSpPr txBox="1"/>
          <p:nvPr/>
        </p:nvSpPr>
        <p:spPr>
          <a:xfrm>
            <a:off x="8079149" y="2258804"/>
            <a:ext cx="27939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400" b="1" dirty="0" smtClean="0">
                <a:solidFill>
                  <a:srgbClr val="FFC000"/>
                </a:solidFill>
                <a:latin typeface="Wingdings 2" panose="05020102010507070707" pitchFamily="18" charset="2"/>
              </a:rPr>
              <a:t>P</a:t>
            </a:r>
            <a:endParaRPr lang="en-US" sz="2400" b="1" dirty="0" err="1" smtClean="0">
              <a:solidFill>
                <a:srgbClr val="FFC000"/>
              </a:solidFill>
              <a:latin typeface="Wingdings 2" panose="05020102010507070707" pitchFamily="18" charset="2"/>
            </a:endParaRPr>
          </a:p>
        </p:txBody>
      </p:sp>
      <p:sp>
        <p:nvSpPr>
          <p:cNvPr id="137" name="Textfeld 136"/>
          <p:cNvSpPr txBox="1"/>
          <p:nvPr/>
        </p:nvSpPr>
        <p:spPr>
          <a:xfrm>
            <a:off x="8079148" y="2625260"/>
            <a:ext cx="27939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400" b="1" dirty="0" smtClean="0">
                <a:solidFill>
                  <a:srgbClr val="00B050"/>
                </a:solidFill>
                <a:latin typeface="Wingdings 2" panose="05020102010507070707" pitchFamily="18" charset="2"/>
              </a:rPr>
              <a:t>P</a:t>
            </a:r>
            <a:endParaRPr lang="en-US" sz="2400" b="1" dirty="0" err="1" smtClean="0">
              <a:solidFill>
                <a:srgbClr val="00B050"/>
              </a:solidFill>
              <a:latin typeface="Wingdings 2" panose="05020102010507070707" pitchFamily="18" charset="2"/>
            </a:endParaRPr>
          </a:p>
        </p:txBody>
      </p:sp>
      <p:sp>
        <p:nvSpPr>
          <p:cNvPr id="138" name="Textfeld 137"/>
          <p:cNvSpPr txBox="1"/>
          <p:nvPr/>
        </p:nvSpPr>
        <p:spPr>
          <a:xfrm>
            <a:off x="8085708" y="2946578"/>
            <a:ext cx="27939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400" b="1" dirty="0" smtClean="0">
                <a:solidFill>
                  <a:srgbClr val="00B050"/>
                </a:solidFill>
                <a:latin typeface="Wingdings 2" panose="05020102010507070707" pitchFamily="18" charset="2"/>
              </a:rPr>
              <a:t>P</a:t>
            </a:r>
            <a:endParaRPr lang="en-US" sz="2400" b="1" dirty="0" err="1" smtClean="0">
              <a:solidFill>
                <a:srgbClr val="00B050"/>
              </a:solidFill>
              <a:latin typeface="Wingdings 2" panose="05020102010507070707" pitchFamily="18" charset="2"/>
            </a:endParaRPr>
          </a:p>
        </p:txBody>
      </p:sp>
      <p:sp>
        <p:nvSpPr>
          <p:cNvPr id="139" name="Textfeld 138"/>
          <p:cNvSpPr txBox="1"/>
          <p:nvPr/>
        </p:nvSpPr>
        <p:spPr>
          <a:xfrm>
            <a:off x="8079147" y="3303982"/>
            <a:ext cx="27939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400" b="1" dirty="0" smtClean="0">
                <a:solidFill>
                  <a:srgbClr val="FFC000"/>
                </a:solidFill>
                <a:latin typeface="Wingdings 2" panose="05020102010507070707" pitchFamily="18" charset="2"/>
              </a:rPr>
              <a:t>P</a:t>
            </a:r>
            <a:endParaRPr lang="en-US" sz="2400" b="1" dirty="0" err="1" smtClean="0">
              <a:solidFill>
                <a:srgbClr val="FFC000"/>
              </a:solidFill>
              <a:latin typeface="Wingdings 2" panose="05020102010507070707" pitchFamily="18" charset="2"/>
            </a:endParaRPr>
          </a:p>
        </p:txBody>
      </p:sp>
      <p:sp>
        <p:nvSpPr>
          <p:cNvPr id="141" name="Textfeld 140"/>
          <p:cNvSpPr txBox="1"/>
          <p:nvPr/>
        </p:nvSpPr>
        <p:spPr>
          <a:xfrm>
            <a:off x="8079145" y="3589390"/>
            <a:ext cx="27939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400" b="1" dirty="0" smtClean="0">
                <a:solidFill>
                  <a:schemeClr val="accent1"/>
                </a:solidFill>
                <a:latin typeface="Wingdings 2" panose="05020102010507070707" pitchFamily="18" charset="2"/>
              </a:rPr>
              <a:t>O</a:t>
            </a:r>
            <a:endParaRPr lang="en-US" sz="2400" b="1" dirty="0" err="1" smtClean="0">
              <a:solidFill>
                <a:schemeClr val="accent1"/>
              </a:solidFill>
              <a:latin typeface="Wingdings 2" panose="05020102010507070707" pitchFamily="18" charset="2"/>
            </a:endParaRPr>
          </a:p>
        </p:txBody>
      </p:sp>
      <p:sp>
        <p:nvSpPr>
          <p:cNvPr id="143" name="Textfeld 142"/>
          <p:cNvSpPr txBox="1"/>
          <p:nvPr/>
        </p:nvSpPr>
        <p:spPr>
          <a:xfrm>
            <a:off x="8079143" y="3938493"/>
            <a:ext cx="27939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400" b="1" dirty="0" smtClean="0">
                <a:solidFill>
                  <a:srgbClr val="00B050"/>
                </a:solidFill>
                <a:latin typeface="Wingdings 2" panose="05020102010507070707" pitchFamily="18" charset="2"/>
              </a:rPr>
              <a:t>P</a:t>
            </a:r>
            <a:endParaRPr lang="en-US" sz="2400" b="1" dirty="0" err="1" smtClean="0">
              <a:solidFill>
                <a:srgbClr val="00B050"/>
              </a:solidFill>
              <a:latin typeface="Wingdings 2" panose="05020102010507070707" pitchFamily="18" charset="2"/>
            </a:endParaRPr>
          </a:p>
        </p:txBody>
      </p:sp>
      <p:sp>
        <p:nvSpPr>
          <p:cNvPr id="144" name="Textfeld 143"/>
          <p:cNvSpPr txBox="1"/>
          <p:nvPr/>
        </p:nvSpPr>
        <p:spPr>
          <a:xfrm>
            <a:off x="8079141" y="4173533"/>
            <a:ext cx="27939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400" b="1" dirty="0" smtClean="0">
                <a:solidFill>
                  <a:srgbClr val="00B050"/>
                </a:solidFill>
                <a:latin typeface="Wingdings 2" panose="05020102010507070707" pitchFamily="18" charset="2"/>
              </a:rPr>
              <a:t>P</a:t>
            </a:r>
            <a:endParaRPr lang="en-US" sz="2400" b="1" dirty="0" err="1" smtClean="0">
              <a:solidFill>
                <a:srgbClr val="00B050"/>
              </a:solidFill>
              <a:latin typeface="Wingdings 2" panose="05020102010507070707" pitchFamily="18" charset="2"/>
            </a:endParaRPr>
          </a:p>
        </p:txBody>
      </p:sp>
      <p:sp>
        <p:nvSpPr>
          <p:cNvPr id="65" name="Textfeld 64"/>
          <p:cNvSpPr txBox="1"/>
          <p:nvPr/>
        </p:nvSpPr>
        <p:spPr bwMode="auto">
          <a:xfrm>
            <a:off x="376599" y="4421301"/>
            <a:ext cx="852692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latin typeface="Calibri" pitchFamily="34" charset="0"/>
                <a:cs typeface="Calibri" pitchFamily="34" charset="0"/>
              </a:rPr>
              <a:t>Referenz</a:t>
            </a:r>
            <a:r>
              <a:rPr lang="en-US" sz="11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n-US" sz="1100" dirty="0">
                <a:hlinkClick r:id="rId5"/>
              </a:rPr>
              <a:t>https://servicemesh.es</a:t>
            </a:r>
            <a:r>
              <a:rPr lang="en-US" sz="1100" dirty="0" smtClean="0">
                <a:hlinkClick r:id="rId5"/>
              </a:rPr>
              <a:t>/</a:t>
            </a:r>
            <a:r>
              <a:rPr lang="en-US" sz="1100" dirty="0" smtClean="0"/>
              <a:t> &amp; </a:t>
            </a:r>
            <a:r>
              <a:rPr lang="en-US" sz="1100" dirty="0">
                <a:hlinkClick r:id="rId6"/>
              </a:rPr>
              <a:t>https://speakerdeck.com/hannaprinz/service-mesh-was-die-neue-infrastruktur-fur-microservices-taugt?slide=55</a:t>
            </a:r>
            <a:endParaRPr lang="en-US" sz="11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88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1363980" y="2049780"/>
            <a:ext cx="914400" cy="9144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2800" dirty="0" smtClean="0">
                <a:solidFill>
                  <a:schemeClr val="tx1"/>
                </a:solidFill>
                <a:latin typeface="Kristen ITC" panose="03050502040202030202" pitchFamily="66" charset="0"/>
              </a:rPr>
              <a:t>A</a:t>
            </a:r>
            <a:endParaRPr lang="en-US" sz="2800" dirty="0" smtClean="0">
              <a:solidFill>
                <a:schemeClr val="tx1"/>
              </a:solidFill>
              <a:latin typeface="Kristen ITC" panose="03050502040202030202" pitchFamily="66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032109" y="1423055"/>
            <a:ext cx="914400" cy="9144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  <a:latin typeface="Kristen ITC" panose="03050502040202030202" pitchFamily="66" charset="0"/>
              </a:rPr>
              <a:t>A</a:t>
            </a:r>
            <a:endParaRPr lang="en-US" sz="2800" dirty="0">
              <a:solidFill>
                <a:schemeClr val="tx1"/>
              </a:solidFill>
              <a:latin typeface="Kristen ITC" panose="03050502040202030202" pitchFamily="66" charset="0"/>
            </a:endParaRPr>
          </a:p>
        </p:txBody>
      </p:sp>
      <p:cxnSp>
        <p:nvCxnSpPr>
          <p:cNvPr id="9" name="Gerade Verbindung mit Pfeil 8"/>
          <p:cNvCxnSpPr>
            <a:stCxn id="6" idx="3"/>
          </p:cNvCxnSpPr>
          <p:nvPr/>
        </p:nvCxnSpPr>
        <p:spPr>
          <a:xfrm>
            <a:off x="2278380" y="2506980"/>
            <a:ext cx="341200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LINKERD, CONSUL ODER VIELLEICHT DOCH ISTIO?</a:t>
            </a:r>
            <a:endParaRPr lang="en-US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© 2019 PENTASYS AG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7098909" y="1423055"/>
            <a:ext cx="914400" cy="9144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2800" dirty="0" smtClean="0">
                <a:solidFill>
                  <a:schemeClr val="tx1"/>
                </a:solidFill>
                <a:latin typeface="Kristen ITC" panose="03050502040202030202" pitchFamily="66" charset="0"/>
              </a:rPr>
              <a:t>B</a:t>
            </a:r>
            <a:endParaRPr lang="en-US" sz="2800" dirty="0">
              <a:solidFill>
                <a:schemeClr val="tx1"/>
              </a:solidFill>
              <a:latin typeface="Kristen ITC" panose="03050502040202030202" pitchFamily="66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032109" y="2464650"/>
            <a:ext cx="914400" cy="9144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  <a:latin typeface="Kristen ITC" panose="03050502040202030202" pitchFamily="66" charset="0"/>
              </a:rPr>
              <a:t>C</a:t>
            </a:r>
            <a:endParaRPr lang="en-US" sz="2800" dirty="0">
              <a:solidFill>
                <a:schemeClr val="tx1"/>
              </a:solidFill>
              <a:latin typeface="Kristen ITC" panose="03050502040202030202" pitchFamily="66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7098909" y="2464650"/>
            <a:ext cx="914400" cy="9144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  <a:latin typeface="Kristen ITC" panose="03050502040202030202" pitchFamily="66" charset="0"/>
              </a:rPr>
              <a:t>D</a:t>
            </a:r>
            <a:endParaRPr lang="en-US" sz="2800" dirty="0">
              <a:solidFill>
                <a:schemeClr val="tx1"/>
              </a:solidFill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88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Service Meshes Architecture Pros and Cons</a:t>
            </a:r>
          </a:p>
        </p:txBody>
      </p:sp>
      <p:sp>
        <p:nvSpPr>
          <p:cNvPr id="2" name="Rechteck 1"/>
          <p:cNvSpPr/>
          <p:nvPr/>
        </p:nvSpPr>
        <p:spPr>
          <a:xfrm>
            <a:off x="175040" y="1048043"/>
            <a:ext cx="2765107" cy="36435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32116" y="1146517"/>
            <a:ext cx="26306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600" dirty="0" smtClean="0">
                <a:solidFill>
                  <a:schemeClr val="bg1"/>
                </a:solidFill>
              </a:rPr>
              <a:t>Library </a:t>
            </a:r>
            <a:r>
              <a:rPr lang="de-DE" sz="1600" dirty="0" err="1" smtClean="0">
                <a:solidFill>
                  <a:schemeClr val="bg1"/>
                </a:solidFill>
              </a:rPr>
              <a:t>Architecture</a:t>
            </a:r>
            <a:endParaRPr lang="en-US" sz="1600" dirty="0" err="1" smtClean="0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32115" y="1521728"/>
            <a:ext cx="2630659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</a:rPr>
              <a:t>Vorteile: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bg1"/>
                </a:solidFill>
              </a:rPr>
              <a:t>Die Ressourcen werden lokal für jeden einzelnen Dienst </a:t>
            </a:r>
            <a:r>
              <a:rPr lang="de-DE" sz="1400" dirty="0" smtClean="0">
                <a:solidFill>
                  <a:schemeClr val="bg1"/>
                </a:solidFill>
              </a:rPr>
              <a:t>berechnet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>
                <a:solidFill>
                  <a:schemeClr val="bg1"/>
                </a:solidFill>
              </a:rPr>
              <a:t>Self</a:t>
            </a:r>
            <a:r>
              <a:rPr lang="de-DE" sz="1400" dirty="0" smtClean="0">
                <a:solidFill>
                  <a:schemeClr val="bg1"/>
                </a:solidFill>
              </a:rPr>
              <a:t>-Service-Adoption für Entwickler</a:t>
            </a:r>
          </a:p>
          <a:p>
            <a:r>
              <a:rPr lang="de-DE" sz="1400" b="1" dirty="0" smtClean="0">
                <a:solidFill>
                  <a:schemeClr val="bg1"/>
                </a:solidFill>
              </a:rPr>
              <a:t>Nachteile: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bg1"/>
                </a:solidFill>
              </a:rPr>
              <a:t>Starke Kopplung zwischen Artefakt und Libraries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bg1"/>
                </a:solidFill>
              </a:rPr>
              <a:t>Nicht einheitlich, Upgrades sind eine Herausforderung in großen Umgebungen</a:t>
            </a:r>
            <a:endParaRPr lang="en-US" sz="1400" dirty="0" err="1" smtClean="0">
              <a:solidFill>
                <a:schemeClr val="bg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3225384" y="1048043"/>
            <a:ext cx="2765107" cy="364353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282460" y="1146517"/>
            <a:ext cx="26306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600" dirty="0" err="1" smtClean="0"/>
              <a:t>Node</a:t>
            </a:r>
            <a:r>
              <a:rPr lang="de-DE" sz="1600" dirty="0" smtClean="0"/>
              <a:t> Agent </a:t>
            </a:r>
            <a:r>
              <a:rPr lang="de-DE" sz="1600" dirty="0" err="1" smtClean="0"/>
              <a:t>Architecture</a:t>
            </a:r>
            <a:endParaRPr lang="en-US" sz="1600" dirty="0" err="1" smtClean="0"/>
          </a:p>
        </p:txBody>
      </p:sp>
      <p:sp>
        <p:nvSpPr>
          <p:cNvPr id="14" name="Textfeld 13"/>
          <p:cNvSpPr txBox="1"/>
          <p:nvPr/>
        </p:nvSpPr>
        <p:spPr>
          <a:xfrm>
            <a:off x="3282459" y="1521728"/>
            <a:ext cx="2630659" cy="3070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50" b="1" dirty="0" smtClean="0"/>
              <a:t>Vorteile: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050" dirty="0"/>
              <a:t>Weniger Overhead (insbesondere Speicher) für Dinge, die über einen Knoten verteilt werden könnten</a:t>
            </a:r>
            <a:r>
              <a:rPr lang="de-DE" sz="105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050" dirty="0"/>
              <a:t>Einfachere Skalierung der Verteilung von Konfigurationsinformationen als bei </a:t>
            </a:r>
            <a:r>
              <a:rPr lang="de-DE" sz="1050" dirty="0" err="1"/>
              <a:t>Sidecar-Proxies</a:t>
            </a:r>
            <a:r>
              <a:rPr lang="de-DE" sz="1050" dirty="0"/>
              <a:t> </a:t>
            </a:r>
            <a:r>
              <a:rPr lang="de-DE" sz="1050" dirty="0" smtClean="0"/>
              <a:t>(ohne Control-Plane)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050" dirty="0"/>
              <a:t>Dieses Modell ist nützlich für Implementierungen, die hauptsächlich physisch oder virtuell serverbasiert </a:t>
            </a:r>
            <a:r>
              <a:rPr lang="de-DE" sz="1050" dirty="0" smtClean="0"/>
              <a:t>sind</a:t>
            </a:r>
          </a:p>
          <a:p>
            <a:r>
              <a:rPr lang="de-DE" sz="1050" b="1" dirty="0" smtClean="0"/>
              <a:t>Nachteile: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050" dirty="0" smtClean="0"/>
              <a:t>Grobe Unterstützung der Service-</a:t>
            </a:r>
            <a:r>
              <a:rPr lang="de-DE" sz="1050" dirty="0" err="1" smtClean="0"/>
              <a:t>To</a:t>
            </a:r>
            <a:r>
              <a:rPr lang="de-DE" sz="1050" dirty="0" smtClean="0"/>
              <a:t>-Service Verschlüsselung, </a:t>
            </a:r>
            <a:r>
              <a:rPr lang="de-DE" sz="1050" dirty="0"/>
              <a:t>stattdessen Host-</a:t>
            </a:r>
            <a:r>
              <a:rPr lang="de-DE" sz="1050" dirty="0" err="1"/>
              <a:t>to</a:t>
            </a:r>
            <a:r>
              <a:rPr lang="de-DE" sz="1050" dirty="0"/>
              <a:t>-Host-Verschlüsselung und </a:t>
            </a:r>
            <a:r>
              <a:rPr lang="de-DE" sz="1050" dirty="0" smtClean="0"/>
              <a:t>Authentifizierungsrichtlinien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050" dirty="0" smtClean="0"/>
              <a:t>Ein Proxy-Ausfall </a:t>
            </a:r>
            <a:r>
              <a:rPr lang="de-DE" sz="1050" dirty="0"/>
              <a:t>umfasst alle Anwendungen auf dem Knoten, was im Wesentlichen dem Verlust des Knotens selbst entspricht</a:t>
            </a:r>
            <a:endParaRPr lang="en-US" sz="1050" dirty="0" err="1" smtClean="0"/>
          </a:p>
        </p:txBody>
      </p:sp>
      <p:sp>
        <p:nvSpPr>
          <p:cNvPr id="15" name="Rechteck 14"/>
          <p:cNvSpPr/>
          <p:nvPr/>
        </p:nvSpPr>
        <p:spPr>
          <a:xfrm>
            <a:off x="6275728" y="1048043"/>
            <a:ext cx="2765107" cy="364353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332804" y="1146517"/>
            <a:ext cx="26306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600" dirty="0" err="1" smtClean="0"/>
              <a:t>Sidecar</a:t>
            </a:r>
            <a:r>
              <a:rPr lang="de-DE" sz="1600" dirty="0" smtClean="0"/>
              <a:t> </a:t>
            </a:r>
            <a:r>
              <a:rPr lang="de-DE" sz="1600" dirty="0" err="1" smtClean="0"/>
              <a:t>Architecture</a:t>
            </a:r>
            <a:endParaRPr lang="en-US" sz="1600" dirty="0" err="1" smtClean="0"/>
          </a:p>
        </p:txBody>
      </p:sp>
      <p:sp>
        <p:nvSpPr>
          <p:cNvPr id="17" name="Textfeld 16"/>
          <p:cNvSpPr txBox="1"/>
          <p:nvPr/>
        </p:nvSpPr>
        <p:spPr>
          <a:xfrm>
            <a:off x="6332803" y="1521728"/>
            <a:ext cx="2630659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 smtClean="0"/>
              <a:t>Vorteile: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000" dirty="0"/>
              <a:t>Granulare Verschlüsselung der </a:t>
            </a:r>
            <a:r>
              <a:rPr lang="de-DE" sz="1000" dirty="0" smtClean="0"/>
              <a:t>Service-zu-Service-Kommunikation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000" dirty="0"/>
              <a:t>Kann ohne zentrale Koordination schrittweise zu einem bestehenden Cluster hinzugefügt </a:t>
            </a:r>
            <a:r>
              <a:rPr lang="de-DE" sz="1000" dirty="0" smtClean="0"/>
              <a:t>werden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000" dirty="0"/>
              <a:t>Die App-zu-</a:t>
            </a:r>
            <a:r>
              <a:rPr lang="de-DE" sz="1000" dirty="0" err="1"/>
              <a:t>Sidecar</a:t>
            </a:r>
            <a:r>
              <a:rPr lang="de-DE" sz="1000" dirty="0"/>
              <a:t>-Kommunikation ist einfacher zu sichern als der </a:t>
            </a:r>
            <a:r>
              <a:rPr lang="de-DE" sz="1000" dirty="0" smtClean="0"/>
              <a:t>App-</a:t>
            </a:r>
            <a:r>
              <a:rPr lang="de-DE" sz="1000" dirty="0" err="1" smtClean="0"/>
              <a:t>Tonode</a:t>
            </a:r>
            <a:r>
              <a:rPr lang="de-DE" sz="1000" dirty="0" smtClean="0"/>
              <a:t>-Proxy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000" dirty="0"/>
              <a:t>Die für einen Dienst verbrauchten Ressourcen werden diesem Dienst </a:t>
            </a:r>
            <a:r>
              <a:rPr lang="de-DE" sz="1000" dirty="0" smtClean="0"/>
              <a:t>zugeordnet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000" dirty="0" smtClean="0"/>
              <a:t>Proxy-Ausfalls </a:t>
            </a:r>
            <a:r>
              <a:rPr lang="de-DE" sz="1000" dirty="0"/>
              <a:t>ist auf die </a:t>
            </a:r>
            <a:r>
              <a:rPr lang="de-DE" sz="1000" dirty="0" err="1"/>
              <a:t>Sidecar</a:t>
            </a:r>
            <a:r>
              <a:rPr lang="de-DE" sz="1000" dirty="0"/>
              <a:t>-App </a:t>
            </a:r>
            <a:r>
              <a:rPr lang="de-DE" sz="1000" dirty="0" smtClean="0"/>
              <a:t>beschränkt</a:t>
            </a:r>
            <a:endParaRPr lang="de-DE" sz="1000" dirty="0"/>
          </a:p>
          <a:p>
            <a:r>
              <a:rPr lang="de-DE" sz="1000" b="1" dirty="0" smtClean="0"/>
              <a:t>Nachteile: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000" dirty="0" smtClean="0"/>
              <a:t>Zentrale Koordination schwer skalierbar </a:t>
            </a:r>
            <a:r>
              <a:rPr lang="de-DE" sz="1000" dirty="0"/>
              <a:t>im operativen </a:t>
            </a:r>
            <a:r>
              <a:rPr lang="de-DE" sz="1000" dirty="0" smtClean="0"/>
              <a:t>Betrieb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/>
              <a:t>Sidecar-Footprint - pro Service-Overhead </a:t>
            </a:r>
            <a:r>
              <a:rPr lang="en-US" sz="1000" dirty="0" err="1"/>
              <a:t>für</a:t>
            </a:r>
            <a:r>
              <a:rPr lang="en-US" sz="1000" dirty="0"/>
              <a:t> den </a:t>
            </a:r>
            <a:r>
              <a:rPr lang="en-US" sz="1000" dirty="0" err="1"/>
              <a:t>Betrieb</a:t>
            </a:r>
            <a:r>
              <a:rPr lang="en-US" sz="1000" dirty="0"/>
              <a:t> </a:t>
            </a:r>
            <a:r>
              <a:rPr lang="en-US" sz="1000" dirty="0" err="1"/>
              <a:t>eines</a:t>
            </a:r>
            <a:r>
              <a:rPr lang="en-US" sz="1000" dirty="0"/>
              <a:t> Service Proxy Sidecar</a:t>
            </a:r>
            <a:endParaRPr lang="en-US" sz="1000" dirty="0" smtClean="0"/>
          </a:p>
        </p:txBody>
      </p:sp>
      <p:sp>
        <p:nvSpPr>
          <p:cNvPr id="1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52000" y="4869635"/>
            <a:ext cx="7272000" cy="180000"/>
          </a:xfrm>
        </p:spPr>
        <p:txBody>
          <a:bodyPr/>
          <a:lstStyle/>
          <a:p>
            <a:r>
              <a:rPr lang="de-DE" dirty="0" smtClean="0"/>
              <a:t>© 2019 PENTASYS AG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73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Control Plane:</a:t>
            </a:r>
          </a:p>
          <a:p>
            <a:pPr marL="352425" lvl="1" indent="-171450"/>
            <a:r>
              <a:rPr lang="de-DE" dirty="0" smtClean="0"/>
              <a:t>Anzahl der </a:t>
            </a:r>
            <a:r>
              <a:rPr lang="de-DE" dirty="0" err="1" smtClean="0"/>
              <a:t>Deployments</a:t>
            </a:r>
            <a:endParaRPr lang="de-DE" dirty="0" smtClean="0"/>
          </a:p>
          <a:p>
            <a:pPr marL="352425" lvl="1" indent="-171450"/>
            <a:r>
              <a:rPr lang="de-DE" dirty="0" smtClean="0"/>
              <a:t>Anzahl der Konfigurationsänderungen</a:t>
            </a:r>
          </a:p>
          <a:p>
            <a:pPr marL="352425" lvl="1" indent="-171450"/>
            <a:r>
              <a:rPr lang="de-DE" dirty="0" smtClean="0"/>
              <a:t>Anzahl der </a:t>
            </a:r>
            <a:r>
              <a:rPr lang="de-DE" dirty="0" err="1" smtClean="0"/>
              <a:t>Proxies</a:t>
            </a:r>
            <a:r>
              <a:rPr lang="de-DE" dirty="0" smtClean="0"/>
              <a:t> welche mit dem Service Gateway verbunden sind</a:t>
            </a:r>
          </a:p>
          <a:p>
            <a:pPr marL="171450" indent="-171450"/>
            <a:endParaRPr lang="de-DE" dirty="0" smtClean="0"/>
          </a:p>
          <a:p>
            <a:pPr marL="171450" indent="-171450"/>
            <a:r>
              <a:rPr lang="de-DE" dirty="0" smtClean="0"/>
              <a:t>Data Plane:</a:t>
            </a:r>
          </a:p>
          <a:p>
            <a:pPr marL="352425" lvl="1" indent="-171450"/>
            <a:r>
              <a:rPr lang="de-DE" dirty="0" smtClean="0"/>
              <a:t>Anzahl der Client </a:t>
            </a:r>
            <a:r>
              <a:rPr lang="de-DE" dirty="0" err="1" smtClean="0"/>
              <a:t>connections</a:t>
            </a:r>
            <a:endParaRPr lang="de-DE" dirty="0" smtClean="0"/>
          </a:p>
          <a:p>
            <a:pPr marL="352425" lvl="1" indent="-171450"/>
            <a:r>
              <a:rPr lang="de-DE" dirty="0" smtClean="0"/>
              <a:t>Request Rate</a:t>
            </a:r>
          </a:p>
          <a:p>
            <a:pPr marL="352425" lvl="1" indent="-171450"/>
            <a:r>
              <a:rPr lang="de-DE" dirty="0" err="1" smtClean="0"/>
              <a:t>Requestsize</a:t>
            </a:r>
            <a:r>
              <a:rPr lang="de-DE" dirty="0" smtClean="0"/>
              <a:t> und Responsesize</a:t>
            </a:r>
          </a:p>
          <a:p>
            <a:pPr marL="352425" lvl="1" indent="-171450"/>
            <a:r>
              <a:rPr lang="de-DE" dirty="0" smtClean="0"/>
              <a:t>Protocol</a:t>
            </a:r>
          </a:p>
          <a:p>
            <a:pPr marL="352425" lvl="1" indent="-171450"/>
            <a:r>
              <a:rPr lang="de-DE" dirty="0" smtClean="0"/>
              <a:t>CPU </a:t>
            </a:r>
            <a:r>
              <a:rPr lang="de-DE" dirty="0" err="1" smtClean="0"/>
              <a:t>cores</a:t>
            </a:r>
            <a:endParaRPr lang="de-DE" dirty="0" smtClean="0"/>
          </a:p>
          <a:p>
            <a:pPr marL="171450" indent="-171450"/>
            <a:endParaRPr lang="de-DE" dirty="0" smtClean="0"/>
          </a:p>
          <a:p>
            <a:pPr marL="171450" indent="-171450"/>
            <a:r>
              <a:rPr lang="de-DE" dirty="0" smtClean="0"/>
              <a:t>Mögliche Benchmarking Tools:</a:t>
            </a:r>
          </a:p>
          <a:p>
            <a:pPr marL="171450" indent="-171450"/>
            <a:r>
              <a:rPr lang="de-DE" dirty="0" smtClean="0">
                <a:hlinkClick r:id="rId2"/>
              </a:rPr>
              <a:t>fortio.org</a:t>
            </a:r>
            <a:endParaRPr lang="de-DE" dirty="0" smtClean="0"/>
          </a:p>
          <a:p>
            <a:pPr marL="171450" indent="-171450"/>
            <a:r>
              <a:rPr lang="de-DE" dirty="0" smtClean="0">
                <a:hlinkClick r:id="rId3"/>
              </a:rPr>
              <a:t>blueperf</a:t>
            </a:r>
            <a:endParaRPr lang="de-DE" dirty="0" smtClean="0"/>
          </a:p>
          <a:p>
            <a:pPr marL="171450" indent="-171450"/>
            <a:r>
              <a:rPr lang="en-US" dirty="0">
                <a:hlinkClick r:id="rId4"/>
              </a:rPr>
              <a:t>https://github.com/kinvolk/service-mesh-benchmark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2018 PENTASYS AG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Performance Vergleich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87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 smtClean="0"/>
              <a:t>Key Feature eines Service </a:t>
            </a:r>
            <a:r>
              <a:rPr lang="de-DE" sz="1400" dirty="0" err="1" smtClean="0"/>
              <a:t>Mesh</a:t>
            </a:r>
            <a:r>
              <a:rPr lang="de-DE" sz="1400" dirty="0" smtClean="0"/>
              <a:t> ist die Übernahme von Traffic Routing</a:t>
            </a:r>
            <a:endParaRPr lang="en-US" sz="1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2018 PENTASYS AG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Performance Vergleich</a:t>
            </a:r>
            <a:endParaRPr lang="en-US" dirty="0"/>
          </a:p>
        </p:txBody>
      </p:sp>
      <p:pic>
        <p:nvPicPr>
          <p:cNvPr id="31746" name="Picture 2" descr="https://www.loggly.com/wp-content/uploads/2018/12/Benchmarking-5-Popular-Load-Balancers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553" y="1197387"/>
            <a:ext cx="5352893" cy="355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407963" y="4441441"/>
            <a:ext cx="80607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Data found here: </a:t>
            </a:r>
            <a:r>
              <a:rPr lang="en-US" sz="1100" dirty="0">
                <a:hlinkClick r:id="rId4"/>
              </a:rPr>
              <a:t>https://www.loggly.com/blog/benchmarking-5-popular-load-balancers-nginx-haproxy-envoy-traefik-and-alb/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61843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2018 PENTASYS AG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Fazit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1083211" y="1642292"/>
            <a:ext cx="3298873" cy="2064544"/>
          </a:xfrm>
          <a:prstGeom prst="rect">
            <a:avLst/>
          </a:prstGeom>
          <a:solidFill>
            <a:srgbClr val="92D050">
              <a:alpha val="31000"/>
            </a:srgbClr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171450" indent="-171450" 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</a:rPr>
              <a:t>Aufbau von </a:t>
            </a:r>
            <a:r>
              <a:rPr lang="de-DE" sz="1400" dirty="0" err="1" smtClean="0">
                <a:solidFill>
                  <a:schemeClr val="tx1"/>
                </a:solidFill>
              </a:rPr>
              <a:t>Microservice</a:t>
            </a:r>
            <a:r>
              <a:rPr lang="de-DE" sz="1400" dirty="0" smtClean="0">
                <a:solidFill>
                  <a:schemeClr val="tx1"/>
                </a:solidFill>
              </a:rPr>
              <a:t> Umgebungen wird erleichtert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</a:rPr>
              <a:t>Unterstützt sowohl im </a:t>
            </a:r>
            <a:r>
              <a:rPr lang="de-DE" sz="1400" dirty="0" err="1" smtClean="0">
                <a:solidFill>
                  <a:schemeClr val="tx1"/>
                </a:solidFill>
              </a:rPr>
              <a:t>Dev</a:t>
            </a:r>
            <a:r>
              <a:rPr lang="de-DE" sz="1400" dirty="0" smtClean="0">
                <a:solidFill>
                  <a:schemeClr val="tx1"/>
                </a:solidFill>
              </a:rPr>
              <a:t> als auch im </a:t>
            </a:r>
            <a:r>
              <a:rPr lang="de-DE" sz="1400" dirty="0" err="1" smtClean="0">
                <a:solidFill>
                  <a:schemeClr val="tx1"/>
                </a:solidFill>
              </a:rPr>
              <a:t>Ops</a:t>
            </a:r>
            <a:r>
              <a:rPr lang="de-DE" sz="1400" dirty="0" smtClean="0">
                <a:solidFill>
                  <a:schemeClr val="tx1"/>
                </a:solidFill>
              </a:rPr>
              <a:t> Bereich</a:t>
            </a:r>
          </a:p>
          <a:p>
            <a:pPr marL="171450" indent="-171450"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</a:rPr>
              <a:t>Hohe Anzahl an Features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7" name="Kreuz 6"/>
          <p:cNvSpPr>
            <a:spLocks noChangeAspect="1"/>
          </p:cNvSpPr>
          <p:nvPr/>
        </p:nvSpPr>
        <p:spPr>
          <a:xfrm>
            <a:off x="2539216" y="1448860"/>
            <a:ext cx="386861" cy="386861"/>
          </a:xfrm>
          <a:prstGeom prst="plus">
            <a:avLst/>
          </a:prstGeom>
          <a:solidFill>
            <a:srgbClr val="00B05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005753" y="1642291"/>
            <a:ext cx="3315285" cy="2064545"/>
          </a:xfrm>
          <a:prstGeom prst="rect">
            <a:avLst/>
          </a:prstGeom>
          <a:solidFill>
            <a:schemeClr val="accent1">
              <a:alpha val="31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171450" indent="-171450" 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</a:rPr>
              <a:t>Zusätzliche Komplexitätsschicht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</a:rPr>
              <a:t>Latenz &amp; Ressourcen Overhead</a:t>
            </a:r>
          </a:p>
          <a:p>
            <a:pPr marL="171450" indent="-171450"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</a:rPr>
              <a:t>Genaue Betrachtung welche Features wirklich benötigt werden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cxnSp>
        <p:nvCxnSpPr>
          <p:cNvPr id="11" name="Gerader Verbinder 10"/>
          <p:cNvCxnSpPr/>
          <p:nvPr/>
        </p:nvCxnSpPr>
        <p:spPr>
          <a:xfrm>
            <a:off x="6396109" y="1642292"/>
            <a:ext cx="534572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 bwMode="auto">
          <a:xfrm>
            <a:off x="376599" y="4512714"/>
            <a:ext cx="85269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latin typeface="Calibri" pitchFamily="34" charset="0"/>
                <a:cs typeface="Calibri" pitchFamily="34" charset="0"/>
              </a:rPr>
              <a:t>Referenz</a:t>
            </a:r>
            <a:r>
              <a:rPr lang="en-US" sz="11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n-US" sz="1100" dirty="0">
                <a:hlinkClick r:id="rId2"/>
              </a:rPr>
              <a:t>https://speakerdeck.com/hannaprinz/service-mesh-was-die-neue-infrastruktur-fur-microservices-taugt?slide=59</a:t>
            </a:r>
            <a:endParaRPr lang="en-US" sz="11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46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2018 PENTASYS AG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Vielen Dank für die Aufmerksamkeit!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99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1363980" y="2049780"/>
            <a:ext cx="914400" cy="9144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2800" dirty="0" smtClean="0">
                <a:solidFill>
                  <a:schemeClr val="tx1"/>
                </a:solidFill>
                <a:latin typeface="Kristen ITC" panose="03050502040202030202" pitchFamily="66" charset="0"/>
              </a:rPr>
              <a:t>A</a:t>
            </a:r>
            <a:endParaRPr lang="en-US" sz="2800" dirty="0" smtClean="0">
              <a:solidFill>
                <a:schemeClr val="tx1"/>
              </a:solidFill>
              <a:latin typeface="Kristen ITC" panose="03050502040202030202" pitchFamily="66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238040" y="890900"/>
            <a:ext cx="914400" cy="9144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  <a:latin typeface="Kristen ITC" panose="03050502040202030202" pitchFamily="66" charset="0"/>
              </a:rPr>
              <a:t>A</a:t>
            </a:r>
            <a:endParaRPr lang="en-US" sz="2800" dirty="0">
              <a:solidFill>
                <a:schemeClr val="tx1"/>
              </a:solidFill>
              <a:latin typeface="Kristen ITC" panose="03050502040202030202" pitchFamily="66" charset="0"/>
            </a:endParaRPr>
          </a:p>
        </p:txBody>
      </p:sp>
      <p:sp>
        <p:nvSpPr>
          <p:cNvPr id="2" name="Ellipse 1"/>
          <p:cNvSpPr>
            <a:spLocks noChangeAspect="1"/>
          </p:cNvSpPr>
          <p:nvPr/>
        </p:nvSpPr>
        <p:spPr>
          <a:xfrm>
            <a:off x="5040045" y="2239640"/>
            <a:ext cx="274320" cy="274320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8" name="Ellipse 7"/>
          <p:cNvSpPr>
            <a:spLocks noChangeAspect="1"/>
          </p:cNvSpPr>
          <p:nvPr/>
        </p:nvSpPr>
        <p:spPr>
          <a:xfrm>
            <a:off x="5834325" y="1942460"/>
            <a:ext cx="274320" cy="274320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0" name="Ellipse 9"/>
          <p:cNvSpPr>
            <a:spLocks noChangeAspect="1"/>
          </p:cNvSpPr>
          <p:nvPr/>
        </p:nvSpPr>
        <p:spPr>
          <a:xfrm>
            <a:off x="6544995" y="2247260"/>
            <a:ext cx="274320" cy="274320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1" name="Ellipse 10"/>
          <p:cNvSpPr>
            <a:spLocks noChangeAspect="1"/>
          </p:cNvSpPr>
          <p:nvPr/>
        </p:nvSpPr>
        <p:spPr>
          <a:xfrm>
            <a:off x="7192695" y="1805300"/>
            <a:ext cx="274320" cy="274320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2" name="Ellipse 11"/>
          <p:cNvSpPr>
            <a:spLocks noChangeAspect="1"/>
          </p:cNvSpPr>
          <p:nvPr/>
        </p:nvSpPr>
        <p:spPr>
          <a:xfrm>
            <a:off x="7207935" y="2445380"/>
            <a:ext cx="274320" cy="274320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3" name="Ellipse 12"/>
          <p:cNvSpPr>
            <a:spLocks noChangeAspect="1"/>
          </p:cNvSpPr>
          <p:nvPr/>
        </p:nvSpPr>
        <p:spPr>
          <a:xfrm>
            <a:off x="6682155" y="2879720"/>
            <a:ext cx="274320" cy="274320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4" name="Ellipse 13"/>
          <p:cNvSpPr>
            <a:spLocks noChangeAspect="1"/>
          </p:cNvSpPr>
          <p:nvPr/>
        </p:nvSpPr>
        <p:spPr>
          <a:xfrm>
            <a:off x="6015405" y="3123560"/>
            <a:ext cx="274320" cy="274320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5" name="Ellipse 14"/>
          <p:cNvSpPr>
            <a:spLocks noChangeAspect="1"/>
          </p:cNvSpPr>
          <p:nvPr/>
        </p:nvSpPr>
        <p:spPr>
          <a:xfrm>
            <a:off x="4990515" y="3123560"/>
            <a:ext cx="274320" cy="274320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6" name="Ellipse 15"/>
          <p:cNvSpPr>
            <a:spLocks noChangeAspect="1"/>
          </p:cNvSpPr>
          <p:nvPr/>
        </p:nvSpPr>
        <p:spPr>
          <a:xfrm>
            <a:off x="5619165" y="2559680"/>
            <a:ext cx="274320" cy="274320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</p:txBody>
      </p:sp>
      <p:cxnSp>
        <p:nvCxnSpPr>
          <p:cNvPr id="18" name="Gekrümmter Verbinder 17"/>
          <p:cNvCxnSpPr>
            <a:stCxn id="2" idx="6"/>
            <a:endCxn id="8" idx="2"/>
          </p:cNvCxnSpPr>
          <p:nvPr/>
        </p:nvCxnSpPr>
        <p:spPr>
          <a:xfrm flipV="1">
            <a:off x="5314365" y="2079620"/>
            <a:ext cx="519960" cy="29718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krümmter Verbinder 19"/>
          <p:cNvCxnSpPr>
            <a:stCxn id="8" idx="6"/>
            <a:endCxn id="11" idx="2"/>
          </p:cNvCxnSpPr>
          <p:nvPr/>
        </p:nvCxnSpPr>
        <p:spPr>
          <a:xfrm flipV="1">
            <a:off x="6108645" y="1942460"/>
            <a:ext cx="1084050" cy="13716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krümmter Verbinder 21"/>
          <p:cNvCxnSpPr>
            <a:stCxn id="14" idx="0"/>
            <a:endCxn id="16" idx="3"/>
          </p:cNvCxnSpPr>
          <p:nvPr/>
        </p:nvCxnSpPr>
        <p:spPr>
          <a:xfrm rot="16200000" flipV="1">
            <a:off x="5741086" y="2712080"/>
            <a:ext cx="329733" cy="493227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krümmter Verbinder 23"/>
          <p:cNvCxnSpPr>
            <a:stCxn id="14" idx="7"/>
            <a:endCxn id="10" idx="4"/>
          </p:cNvCxnSpPr>
          <p:nvPr/>
        </p:nvCxnSpPr>
        <p:spPr>
          <a:xfrm rot="5400000" flipH="1" flipV="1">
            <a:off x="6144777" y="2626356"/>
            <a:ext cx="642153" cy="432603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krümmter Verbinder 25"/>
          <p:cNvCxnSpPr>
            <a:stCxn id="2" idx="5"/>
            <a:endCxn id="13" idx="0"/>
          </p:cNvCxnSpPr>
          <p:nvPr/>
        </p:nvCxnSpPr>
        <p:spPr>
          <a:xfrm rot="16200000" flipH="1">
            <a:off x="5843787" y="1904191"/>
            <a:ext cx="405933" cy="1545123"/>
          </a:xfrm>
          <a:prstGeom prst="curvedConnector3">
            <a:avLst>
              <a:gd name="adj1" fmla="val -2884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krümmter Verbinder 28"/>
          <p:cNvCxnSpPr>
            <a:stCxn id="10" idx="2"/>
            <a:endCxn id="15" idx="6"/>
          </p:cNvCxnSpPr>
          <p:nvPr/>
        </p:nvCxnSpPr>
        <p:spPr>
          <a:xfrm rot="10800000" flipV="1">
            <a:off x="5264835" y="2384420"/>
            <a:ext cx="1280160" cy="8763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krümmter Verbinder 30"/>
          <p:cNvCxnSpPr>
            <a:stCxn id="16" idx="0"/>
            <a:endCxn id="8" idx="4"/>
          </p:cNvCxnSpPr>
          <p:nvPr/>
        </p:nvCxnSpPr>
        <p:spPr>
          <a:xfrm rot="5400000" flipH="1" flipV="1">
            <a:off x="5692455" y="2280650"/>
            <a:ext cx="342900" cy="21516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krümmter Verbinder 32"/>
          <p:cNvCxnSpPr>
            <a:stCxn id="15" idx="0"/>
            <a:endCxn id="2" idx="4"/>
          </p:cNvCxnSpPr>
          <p:nvPr/>
        </p:nvCxnSpPr>
        <p:spPr>
          <a:xfrm rot="5400000" flipH="1" flipV="1">
            <a:off x="4847640" y="2793995"/>
            <a:ext cx="609600" cy="4953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krümmter Verbinder 34"/>
          <p:cNvCxnSpPr>
            <a:stCxn id="12" idx="1"/>
            <a:endCxn id="11" idx="3"/>
          </p:cNvCxnSpPr>
          <p:nvPr/>
        </p:nvCxnSpPr>
        <p:spPr>
          <a:xfrm rot="16200000" flipV="1">
            <a:off x="7017435" y="2254880"/>
            <a:ext cx="446106" cy="1524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krümmter Verbinder 36"/>
          <p:cNvCxnSpPr>
            <a:stCxn id="8" idx="6"/>
            <a:endCxn id="12" idx="1"/>
          </p:cNvCxnSpPr>
          <p:nvPr/>
        </p:nvCxnSpPr>
        <p:spPr>
          <a:xfrm>
            <a:off x="6108645" y="2079620"/>
            <a:ext cx="1139463" cy="405933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krümmter Verbinder 38"/>
          <p:cNvCxnSpPr>
            <a:stCxn id="13" idx="6"/>
            <a:endCxn id="10" idx="5"/>
          </p:cNvCxnSpPr>
          <p:nvPr/>
        </p:nvCxnSpPr>
        <p:spPr>
          <a:xfrm flipH="1" flipV="1">
            <a:off x="6779142" y="2481407"/>
            <a:ext cx="177333" cy="535473"/>
          </a:xfrm>
          <a:prstGeom prst="curvedConnector4">
            <a:avLst>
              <a:gd name="adj1" fmla="val -128910"/>
              <a:gd name="adj2" fmla="val 5905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krümmter Verbinder 40"/>
          <p:cNvCxnSpPr>
            <a:stCxn id="12" idx="4"/>
            <a:endCxn id="15" idx="5"/>
          </p:cNvCxnSpPr>
          <p:nvPr/>
        </p:nvCxnSpPr>
        <p:spPr>
          <a:xfrm rot="5400000">
            <a:off x="5965876" y="1978487"/>
            <a:ext cx="638007" cy="2120433"/>
          </a:xfrm>
          <a:prstGeom prst="curvedConnector3">
            <a:avLst>
              <a:gd name="adj1" fmla="val 14212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LINKERD, CONSUL ODER VIELLEICHT DOCH ISTIO?</a:t>
            </a:r>
            <a:endParaRPr lang="en-US" dirty="0"/>
          </a:p>
        </p:txBody>
      </p:sp>
      <p:sp>
        <p:nvSpPr>
          <p:cNvPr id="27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© 2019 PENTASYS AG</a:t>
            </a:r>
            <a:endParaRPr lang="de-DE" dirty="0"/>
          </a:p>
        </p:txBody>
      </p:sp>
      <p:sp>
        <p:nvSpPr>
          <p:cNvPr id="28" name="Rechteck 27"/>
          <p:cNvSpPr/>
          <p:nvPr/>
        </p:nvSpPr>
        <p:spPr>
          <a:xfrm>
            <a:off x="7629925" y="890900"/>
            <a:ext cx="914400" cy="9144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2800" dirty="0" smtClean="0">
                <a:solidFill>
                  <a:schemeClr val="tx1"/>
                </a:solidFill>
                <a:latin typeface="Kristen ITC" panose="03050502040202030202" pitchFamily="66" charset="0"/>
              </a:rPr>
              <a:t>B</a:t>
            </a:r>
            <a:endParaRPr lang="en-US" sz="2800" dirty="0">
              <a:solidFill>
                <a:schemeClr val="tx1"/>
              </a:solidFill>
              <a:latin typeface="Kristen ITC" panose="03050502040202030202" pitchFamily="66" charset="0"/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4262805" y="3656471"/>
            <a:ext cx="914400" cy="9144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  <a:latin typeface="Kristen ITC" panose="03050502040202030202" pitchFamily="66" charset="0"/>
              </a:rPr>
              <a:t>C</a:t>
            </a:r>
            <a:endParaRPr lang="en-US" sz="2800" dirty="0">
              <a:solidFill>
                <a:schemeClr val="tx1"/>
              </a:solidFill>
              <a:latin typeface="Kristen ITC" panose="03050502040202030202" pitchFamily="66" charset="0"/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7629925" y="3656471"/>
            <a:ext cx="914400" cy="9144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2800" dirty="0" smtClean="0">
                <a:solidFill>
                  <a:schemeClr val="tx1"/>
                </a:solidFill>
                <a:latin typeface="Kristen ITC" panose="03050502040202030202" pitchFamily="66" charset="0"/>
              </a:rPr>
              <a:t>D</a:t>
            </a:r>
            <a:endParaRPr lang="en-US" sz="2800" dirty="0">
              <a:solidFill>
                <a:schemeClr val="tx1"/>
              </a:solidFill>
              <a:latin typeface="Kristen ITC" panose="03050502040202030202" pitchFamily="66" charset="0"/>
            </a:endParaRPr>
          </a:p>
        </p:txBody>
      </p:sp>
      <p:cxnSp>
        <p:nvCxnSpPr>
          <p:cNvPr id="34" name="Gerade Verbindung mit Pfeil 33"/>
          <p:cNvCxnSpPr>
            <a:stCxn id="6" idx="3"/>
          </p:cNvCxnSpPr>
          <p:nvPr/>
        </p:nvCxnSpPr>
        <p:spPr>
          <a:xfrm>
            <a:off x="2278380" y="2506980"/>
            <a:ext cx="147066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7629925" y="2834000"/>
            <a:ext cx="66911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200" dirty="0" smtClean="0"/>
              <a:t>Timeout</a:t>
            </a:r>
            <a:endParaRPr lang="en-US" sz="1200" dirty="0" err="1" smtClean="0"/>
          </a:p>
        </p:txBody>
      </p:sp>
      <p:cxnSp>
        <p:nvCxnSpPr>
          <p:cNvPr id="23" name="Gerader Verbinder 22"/>
          <p:cNvCxnSpPr>
            <a:stCxn id="12" idx="5"/>
            <a:endCxn id="19" idx="0"/>
          </p:cNvCxnSpPr>
          <p:nvPr/>
        </p:nvCxnSpPr>
        <p:spPr>
          <a:xfrm>
            <a:off x="7442082" y="2679527"/>
            <a:ext cx="522401" cy="154473"/>
          </a:xfrm>
          <a:prstGeom prst="line">
            <a:avLst/>
          </a:prstGeom>
          <a:ln w="28575"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39"/>
          <p:cNvCxnSpPr>
            <a:stCxn id="13" idx="5"/>
            <a:endCxn id="43" idx="0"/>
          </p:cNvCxnSpPr>
          <p:nvPr/>
        </p:nvCxnSpPr>
        <p:spPr>
          <a:xfrm>
            <a:off x="6916302" y="3113867"/>
            <a:ext cx="379263" cy="357013"/>
          </a:xfrm>
          <a:prstGeom prst="line">
            <a:avLst/>
          </a:prstGeom>
          <a:ln w="28575"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/>
          <p:cNvSpPr txBox="1"/>
          <p:nvPr/>
        </p:nvSpPr>
        <p:spPr>
          <a:xfrm>
            <a:off x="6961007" y="3470880"/>
            <a:ext cx="66911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200" dirty="0" smtClean="0"/>
              <a:t>Routing</a:t>
            </a:r>
            <a:endParaRPr lang="en-US" sz="1200" dirty="0" err="1" smtClean="0"/>
          </a:p>
        </p:txBody>
      </p:sp>
      <p:sp>
        <p:nvSpPr>
          <p:cNvPr id="45" name="Textfeld 44"/>
          <p:cNvSpPr txBox="1"/>
          <p:nvPr/>
        </p:nvSpPr>
        <p:spPr>
          <a:xfrm>
            <a:off x="6080145" y="3715849"/>
            <a:ext cx="66911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200" dirty="0" smtClean="0"/>
              <a:t>Circuit </a:t>
            </a:r>
            <a:r>
              <a:rPr lang="de-DE" sz="1200" dirty="0" err="1" smtClean="0"/>
              <a:t>Breaking</a:t>
            </a:r>
            <a:endParaRPr lang="en-US" sz="1200" dirty="0" err="1" smtClean="0"/>
          </a:p>
        </p:txBody>
      </p:sp>
      <p:cxnSp>
        <p:nvCxnSpPr>
          <p:cNvPr id="46" name="Gerader Verbinder 45"/>
          <p:cNvCxnSpPr>
            <a:stCxn id="14" idx="4"/>
            <a:endCxn id="45" idx="0"/>
          </p:cNvCxnSpPr>
          <p:nvPr/>
        </p:nvCxnSpPr>
        <p:spPr>
          <a:xfrm>
            <a:off x="6152565" y="3397880"/>
            <a:ext cx="262138" cy="317969"/>
          </a:xfrm>
          <a:prstGeom prst="line">
            <a:avLst/>
          </a:prstGeom>
          <a:ln w="28575"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49"/>
          <p:cNvSpPr txBox="1"/>
          <p:nvPr/>
        </p:nvSpPr>
        <p:spPr>
          <a:xfrm>
            <a:off x="4074320" y="3076054"/>
            <a:ext cx="71426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200" dirty="0" smtClean="0"/>
              <a:t>Verschlüsselung</a:t>
            </a:r>
            <a:endParaRPr lang="en-US" sz="1200" dirty="0" err="1" smtClean="0"/>
          </a:p>
        </p:txBody>
      </p:sp>
      <p:cxnSp>
        <p:nvCxnSpPr>
          <p:cNvPr id="51" name="Gerader Verbinder 50"/>
          <p:cNvCxnSpPr>
            <a:stCxn id="15" idx="2"/>
            <a:endCxn id="50" idx="3"/>
          </p:cNvCxnSpPr>
          <p:nvPr/>
        </p:nvCxnSpPr>
        <p:spPr>
          <a:xfrm flipH="1">
            <a:off x="4788586" y="3260720"/>
            <a:ext cx="201929" cy="0"/>
          </a:xfrm>
          <a:prstGeom prst="line">
            <a:avLst/>
          </a:prstGeom>
          <a:ln w="28575"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feld 53"/>
          <p:cNvSpPr txBox="1"/>
          <p:nvPr/>
        </p:nvSpPr>
        <p:spPr>
          <a:xfrm>
            <a:off x="5723012" y="1363629"/>
            <a:ext cx="7142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200" dirty="0" smtClean="0"/>
              <a:t>Metriken</a:t>
            </a:r>
            <a:endParaRPr lang="en-US" sz="1200" dirty="0" err="1" smtClean="0"/>
          </a:p>
        </p:txBody>
      </p:sp>
      <p:cxnSp>
        <p:nvCxnSpPr>
          <p:cNvPr id="55" name="Gerader Verbinder 54"/>
          <p:cNvCxnSpPr>
            <a:stCxn id="8" idx="0"/>
            <a:endCxn id="54" idx="2"/>
          </p:cNvCxnSpPr>
          <p:nvPr/>
        </p:nvCxnSpPr>
        <p:spPr>
          <a:xfrm flipV="1">
            <a:off x="5971485" y="1548295"/>
            <a:ext cx="108660" cy="394165"/>
          </a:xfrm>
          <a:prstGeom prst="line">
            <a:avLst/>
          </a:prstGeom>
          <a:ln w="28575"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492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LINKERD, CONSUL ODER VIELLEICHT DOCH ISTIO?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/>
            <a:r>
              <a:rPr lang="de-DE" sz="2000" dirty="0" smtClean="0">
                <a:solidFill>
                  <a:schemeClr val="accent1"/>
                </a:solidFill>
              </a:rPr>
              <a:t>Auf dem Weg, </a:t>
            </a:r>
            <a:r>
              <a:rPr lang="de-DE" sz="2000" dirty="0" err="1" smtClean="0">
                <a:solidFill>
                  <a:schemeClr val="accent1"/>
                </a:solidFill>
              </a:rPr>
              <a:t>Microservice</a:t>
            </a:r>
            <a:r>
              <a:rPr lang="de-DE" sz="2000" dirty="0" smtClean="0">
                <a:solidFill>
                  <a:schemeClr val="accent1"/>
                </a:solidFill>
              </a:rPr>
              <a:t>-Landschaften aufzubauen, treiben wir die eigentliche Komplexität in die Schicht zwischen der einzelnen Services.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52000" y="4869635"/>
            <a:ext cx="7272000" cy="180000"/>
          </a:xfrm>
        </p:spPr>
        <p:txBody>
          <a:bodyPr/>
          <a:lstStyle/>
          <a:p>
            <a:r>
              <a:rPr lang="de-DE" dirty="0" smtClean="0"/>
              <a:t>© 2019 PENTASYS AG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309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LINKERD, CONSUL ODER VIELLEICHT DOCH ISTIO?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dirty="0" smtClean="0"/>
              <a:t>Service Discovery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dirty="0" err="1" smtClean="0"/>
              <a:t>Retries</a:t>
            </a:r>
            <a:endParaRPr lang="de-DE" sz="1400" dirty="0" smtClean="0"/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dirty="0" smtClean="0"/>
              <a:t>Timeouts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dirty="0" smtClean="0"/>
              <a:t>Load </a:t>
            </a:r>
            <a:r>
              <a:rPr lang="de-DE" sz="1400" dirty="0" err="1" smtClean="0"/>
              <a:t>Balancing</a:t>
            </a:r>
            <a:endParaRPr lang="de-DE" sz="1400" dirty="0" smtClean="0"/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dirty="0" smtClean="0"/>
              <a:t>Rate </a:t>
            </a:r>
            <a:r>
              <a:rPr lang="de-DE" sz="1400" dirty="0" err="1" smtClean="0"/>
              <a:t>limiting</a:t>
            </a:r>
            <a:endParaRPr lang="de-DE" sz="1400" dirty="0" smtClean="0"/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dirty="0" smtClean="0"/>
              <a:t>Thread </a:t>
            </a:r>
            <a:r>
              <a:rPr lang="de-DE" sz="1400" dirty="0" err="1" smtClean="0"/>
              <a:t>bulk</a:t>
            </a:r>
            <a:r>
              <a:rPr lang="de-DE" sz="1400" dirty="0" smtClean="0"/>
              <a:t> </a:t>
            </a:r>
            <a:r>
              <a:rPr lang="de-DE" sz="1400" dirty="0" err="1" smtClean="0"/>
              <a:t>heading</a:t>
            </a:r>
            <a:endParaRPr lang="de-DE" sz="1400" dirty="0" smtClean="0"/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dirty="0" smtClean="0"/>
              <a:t>Circuit </a:t>
            </a:r>
            <a:r>
              <a:rPr lang="de-DE" sz="1400" dirty="0" err="1" smtClean="0"/>
              <a:t>breaking</a:t>
            </a:r>
            <a:endParaRPr lang="de-DE" sz="1400" dirty="0" smtClean="0"/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dirty="0" smtClean="0"/>
              <a:t>Security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dirty="0" smtClean="0"/>
              <a:t>Routing </a:t>
            </a:r>
            <a:r>
              <a:rPr lang="de-DE" sz="1400" dirty="0" err="1" smtClean="0"/>
              <a:t>between</a:t>
            </a:r>
            <a:r>
              <a:rPr lang="de-DE" sz="1400" dirty="0" smtClean="0"/>
              <a:t> Services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Herausforderungen in einer wolkigen Welt</a:t>
            </a:r>
            <a:endParaRPr lang="en-US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52000" y="4869635"/>
            <a:ext cx="7272000" cy="180000"/>
          </a:xfrm>
        </p:spPr>
        <p:txBody>
          <a:bodyPr/>
          <a:lstStyle/>
          <a:p>
            <a:r>
              <a:rPr lang="de-DE" dirty="0" smtClean="0"/>
              <a:t>© 2019 PENTASYS AG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974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LINKERD, CONSUL ODER VIELLEICHT DOCH ISTIO?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Deadlines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Back </a:t>
            </a:r>
            <a:r>
              <a:rPr lang="de-DE" sz="1400" dirty="0" err="1"/>
              <a:t>pressure</a:t>
            </a:r>
            <a:endParaRPr lang="de-DE" sz="1400" dirty="0"/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1400" dirty="0" err="1"/>
              <a:t>Outlier</a:t>
            </a:r>
            <a:r>
              <a:rPr lang="de-DE" sz="1400" dirty="0"/>
              <a:t> </a:t>
            </a:r>
            <a:r>
              <a:rPr lang="de-DE" sz="1400" dirty="0" err="1"/>
              <a:t>detection</a:t>
            </a:r>
            <a:endParaRPr lang="de-DE" sz="1400" dirty="0"/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1400" dirty="0" err="1"/>
              <a:t>Health</a:t>
            </a:r>
            <a:r>
              <a:rPr lang="de-DE" sz="1400" dirty="0"/>
              <a:t> </a:t>
            </a:r>
            <a:r>
              <a:rPr lang="de-DE" sz="1400" dirty="0" err="1"/>
              <a:t>checking</a:t>
            </a:r>
            <a:endParaRPr lang="de-DE" sz="1400" dirty="0"/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Traffic </a:t>
            </a:r>
            <a:r>
              <a:rPr lang="de-DE" sz="1400" dirty="0" err="1"/>
              <a:t>shaping</a:t>
            </a:r>
            <a:endParaRPr lang="de-DE" sz="1400" dirty="0"/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Request </a:t>
            </a:r>
            <a:r>
              <a:rPr lang="de-DE" sz="1400" dirty="0" err="1" smtClean="0"/>
              <a:t>shawdoing</a:t>
            </a:r>
            <a:endParaRPr lang="de-DE" sz="1400" dirty="0" smtClean="0"/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1400" dirty="0" smtClean="0"/>
              <a:t>Edge/DMZ </a:t>
            </a:r>
            <a:r>
              <a:rPr lang="de-DE" sz="1400" dirty="0" err="1" smtClean="0"/>
              <a:t>routing</a:t>
            </a:r>
            <a:endParaRPr lang="de-DE" sz="1400" dirty="0" smtClean="0"/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1400" dirty="0" smtClean="0"/>
              <a:t>A/B </a:t>
            </a:r>
            <a:r>
              <a:rPr lang="de-DE" sz="1400" dirty="0" err="1" smtClean="0"/>
              <a:t>rollout</a:t>
            </a:r>
            <a:endParaRPr lang="de-DE" sz="1400" dirty="0" smtClean="0"/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1400" dirty="0" smtClean="0"/>
              <a:t>Fault </a:t>
            </a:r>
            <a:r>
              <a:rPr lang="de-DE" sz="1400" dirty="0" err="1" smtClean="0"/>
              <a:t>injection</a:t>
            </a:r>
            <a:endParaRPr lang="de-DE" sz="1400" dirty="0" smtClean="0"/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1400" dirty="0" err="1" smtClean="0"/>
              <a:t>Metrics</a:t>
            </a:r>
            <a:r>
              <a:rPr lang="de-DE" sz="1400" dirty="0"/>
              <a:t> </a:t>
            </a:r>
            <a:r>
              <a:rPr lang="de-DE" sz="1400" dirty="0" smtClean="0"/>
              <a:t>/ </a:t>
            </a:r>
            <a:r>
              <a:rPr lang="de-DE" sz="1400" dirty="0" err="1" smtClean="0"/>
              <a:t>Stats</a:t>
            </a:r>
            <a:endParaRPr lang="de-DE" sz="1400" dirty="0" smtClean="0"/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1400" dirty="0" err="1" smtClean="0"/>
              <a:t>Logging</a:t>
            </a:r>
            <a:endParaRPr lang="de-DE" sz="1400" dirty="0" smtClean="0"/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1400" dirty="0" err="1" smtClean="0"/>
              <a:t>Tracing</a:t>
            </a:r>
            <a:endParaRPr lang="en-US" sz="14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…weiter geht es….</a:t>
            </a:r>
            <a:endParaRPr lang="en-US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52000" y="4869635"/>
            <a:ext cx="7272000" cy="180000"/>
          </a:xfrm>
        </p:spPr>
        <p:txBody>
          <a:bodyPr/>
          <a:lstStyle/>
          <a:p>
            <a:r>
              <a:rPr lang="de-DE" dirty="0" smtClean="0"/>
              <a:t>© 2019 PENTASYS AG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972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LINKERD, CONSUL ODER VIELLEICHT DOCH ISTIO?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01823" y="1828433"/>
            <a:ext cx="6141180" cy="2777878"/>
          </a:xfrm>
        </p:spPr>
        <p:txBody>
          <a:bodyPr/>
          <a:lstStyle/>
          <a:p>
            <a:pPr marL="352425" lvl="1" indent="-171450">
              <a:spcBef>
                <a:spcPts val="600"/>
              </a:spcBef>
              <a:spcAft>
                <a:spcPts val="600"/>
              </a:spcAft>
            </a:pPr>
            <a:r>
              <a:rPr lang="de-DE" sz="1600" dirty="0" err="1" smtClean="0"/>
              <a:t>Netflix</a:t>
            </a:r>
            <a:r>
              <a:rPr lang="de-DE" sz="1600" dirty="0" smtClean="0"/>
              <a:t> </a:t>
            </a:r>
            <a:r>
              <a:rPr lang="de-DE" sz="1600" dirty="0" err="1" smtClean="0"/>
              <a:t>Hystrix</a:t>
            </a:r>
            <a:r>
              <a:rPr lang="de-DE" sz="1600" dirty="0" smtClean="0"/>
              <a:t> (</a:t>
            </a:r>
            <a:r>
              <a:rPr lang="de-DE" sz="1600" dirty="0" err="1" smtClean="0"/>
              <a:t>circuit</a:t>
            </a:r>
            <a:r>
              <a:rPr lang="de-DE" sz="1600" dirty="0" smtClean="0"/>
              <a:t> </a:t>
            </a:r>
            <a:r>
              <a:rPr lang="de-DE" sz="1600" dirty="0" err="1" smtClean="0"/>
              <a:t>breaking</a:t>
            </a:r>
            <a:r>
              <a:rPr lang="de-DE" sz="1600" dirty="0" smtClean="0"/>
              <a:t> / </a:t>
            </a:r>
            <a:r>
              <a:rPr lang="de-DE" sz="1600" dirty="0" err="1" smtClean="0"/>
              <a:t>bulk</a:t>
            </a:r>
            <a:r>
              <a:rPr lang="de-DE" sz="1600" dirty="0" smtClean="0"/>
              <a:t> </a:t>
            </a:r>
            <a:r>
              <a:rPr lang="de-DE" sz="1600" dirty="0" err="1" smtClean="0"/>
              <a:t>heading</a:t>
            </a:r>
            <a:r>
              <a:rPr lang="de-DE" sz="1600" dirty="0" smtClean="0"/>
              <a:t>)</a:t>
            </a:r>
          </a:p>
          <a:p>
            <a:pPr marL="352425" lvl="1" indent="-171450">
              <a:spcBef>
                <a:spcPts val="600"/>
              </a:spcBef>
              <a:spcAft>
                <a:spcPts val="600"/>
              </a:spcAft>
            </a:pPr>
            <a:r>
              <a:rPr lang="de-DE" sz="1600" dirty="0" err="1" smtClean="0"/>
              <a:t>Netflix</a:t>
            </a:r>
            <a:r>
              <a:rPr lang="de-DE" sz="1600" dirty="0" smtClean="0"/>
              <a:t> </a:t>
            </a:r>
            <a:r>
              <a:rPr lang="de-DE" sz="1600" dirty="0" err="1" smtClean="0"/>
              <a:t>Zuul</a:t>
            </a:r>
            <a:r>
              <a:rPr lang="de-DE" sz="1600" dirty="0" smtClean="0"/>
              <a:t> (</a:t>
            </a:r>
            <a:r>
              <a:rPr lang="de-DE" sz="1600" dirty="0" err="1" smtClean="0"/>
              <a:t>edge</a:t>
            </a:r>
            <a:r>
              <a:rPr lang="de-DE" sz="1600" dirty="0" smtClean="0"/>
              <a:t> </a:t>
            </a:r>
            <a:r>
              <a:rPr lang="de-DE" sz="1600" dirty="0" err="1" smtClean="0"/>
              <a:t>router</a:t>
            </a:r>
            <a:r>
              <a:rPr lang="de-DE" sz="1600" dirty="0" smtClean="0"/>
              <a:t>)</a:t>
            </a:r>
          </a:p>
          <a:p>
            <a:pPr marL="352425" lvl="1" indent="-171450">
              <a:spcBef>
                <a:spcPts val="600"/>
              </a:spcBef>
              <a:spcAft>
                <a:spcPts val="600"/>
              </a:spcAft>
            </a:pPr>
            <a:r>
              <a:rPr lang="de-DE" sz="1600" dirty="0" err="1" smtClean="0"/>
              <a:t>Netflix</a:t>
            </a:r>
            <a:r>
              <a:rPr lang="de-DE" sz="1600" dirty="0" smtClean="0"/>
              <a:t> </a:t>
            </a:r>
            <a:r>
              <a:rPr lang="de-DE" sz="1600" dirty="0" err="1" smtClean="0"/>
              <a:t>Ribbon</a:t>
            </a:r>
            <a:r>
              <a:rPr lang="de-DE" sz="1600" dirty="0" smtClean="0"/>
              <a:t> (client-</a:t>
            </a:r>
            <a:r>
              <a:rPr lang="de-DE" sz="1600" dirty="0" err="1" smtClean="0"/>
              <a:t>side</a:t>
            </a:r>
            <a:r>
              <a:rPr lang="de-DE" sz="1600" dirty="0" smtClean="0"/>
              <a:t> </a:t>
            </a:r>
            <a:r>
              <a:rPr lang="de-DE" sz="1600" dirty="0" err="1" smtClean="0"/>
              <a:t>service</a:t>
            </a:r>
            <a:r>
              <a:rPr lang="de-DE" sz="1600" dirty="0" smtClean="0"/>
              <a:t> </a:t>
            </a:r>
            <a:r>
              <a:rPr lang="de-DE" sz="1600" dirty="0" err="1" smtClean="0"/>
              <a:t>discovery</a:t>
            </a:r>
            <a:r>
              <a:rPr lang="de-DE" sz="1600" dirty="0" smtClean="0"/>
              <a:t>/ </a:t>
            </a:r>
            <a:r>
              <a:rPr lang="de-DE" sz="1600" dirty="0" err="1" smtClean="0"/>
              <a:t>load</a:t>
            </a:r>
            <a:r>
              <a:rPr lang="de-DE" sz="1600" dirty="0" smtClean="0"/>
              <a:t> </a:t>
            </a:r>
            <a:r>
              <a:rPr lang="de-DE" sz="1600" dirty="0" err="1" smtClean="0"/>
              <a:t>balancing</a:t>
            </a:r>
            <a:r>
              <a:rPr lang="de-DE" sz="1600" dirty="0" smtClean="0"/>
              <a:t>)</a:t>
            </a:r>
          </a:p>
          <a:p>
            <a:pPr marL="352425" lvl="1" indent="-171450">
              <a:spcBef>
                <a:spcPts val="600"/>
              </a:spcBef>
              <a:spcAft>
                <a:spcPts val="600"/>
              </a:spcAft>
            </a:pPr>
            <a:r>
              <a:rPr lang="de-DE" sz="1600" dirty="0" err="1" smtClean="0"/>
              <a:t>Netflix</a:t>
            </a:r>
            <a:r>
              <a:rPr lang="de-DE" sz="1600" dirty="0" smtClean="0"/>
              <a:t> </a:t>
            </a:r>
            <a:r>
              <a:rPr lang="de-DE" sz="1600" dirty="0" err="1" smtClean="0"/>
              <a:t>Eureka</a:t>
            </a:r>
            <a:r>
              <a:rPr lang="de-DE" sz="1600" dirty="0" smtClean="0"/>
              <a:t> (</a:t>
            </a:r>
            <a:r>
              <a:rPr lang="de-DE" sz="1600" dirty="0" err="1" smtClean="0"/>
              <a:t>service</a:t>
            </a:r>
            <a:r>
              <a:rPr lang="de-DE" sz="1600" dirty="0" smtClean="0"/>
              <a:t> </a:t>
            </a:r>
            <a:r>
              <a:rPr lang="de-DE" sz="1600" dirty="0" err="1" smtClean="0"/>
              <a:t>discovery</a:t>
            </a:r>
            <a:r>
              <a:rPr lang="de-DE" sz="1600" dirty="0" smtClean="0"/>
              <a:t> </a:t>
            </a:r>
            <a:r>
              <a:rPr lang="de-DE" sz="1600" dirty="0" err="1" smtClean="0"/>
              <a:t>registry</a:t>
            </a:r>
            <a:r>
              <a:rPr lang="de-DE" sz="1600" dirty="0" smtClean="0"/>
              <a:t>)</a:t>
            </a:r>
          </a:p>
          <a:p>
            <a:pPr marL="352425" lvl="1" indent="-171450">
              <a:spcBef>
                <a:spcPts val="600"/>
              </a:spcBef>
              <a:spcAft>
                <a:spcPts val="600"/>
              </a:spcAft>
            </a:pPr>
            <a:r>
              <a:rPr lang="de-DE" sz="1600" dirty="0" smtClean="0"/>
              <a:t>Brave / </a:t>
            </a:r>
            <a:r>
              <a:rPr lang="de-DE" sz="1600" dirty="0" err="1" smtClean="0"/>
              <a:t>Zipkin</a:t>
            </a:r>
            <a:r>
              <a:rPr lang="de-DE" sz="1600" dirty="0" smtClean="0"/>
              <a:t> (</a:t>
            </a:r>
            <a:r>
              <a:rPr lang="de-DE" sz="1600" dirty="0" err="1" smtClean="0"/>
              <a:t>tracing</a:t>
            </a:r>
            <a:r>
              <a:rPr lang="de-DE" sz="1600" dirty="0" smtClean="0"/>
              <a:t>)</a:t>
            </a:r>
          </a:p>
          <a:p>
            <a:pPr marL="352425" lvl="1" indent="-171450">
              <a:spcBef>
                <a:spcPts val="600"/>
              </a:spcBef>
              <a:spcAft>
                <a:spcPts val="600"/>
              </a:spcAft>
            </a:pPr>
            <a:r>
              <a:rPr lang="de-DE" sz="1600" dirty="0" err="1" smtClean="0"/>
              <a:t>Netflix</a:t>
            </a:r>
            <a:r>
              <a:rPr lang="de-DE" sz="1600" dirty="0" smtClean="0"/>
              <a:t> </a:t>
            </a:r>
            <a:r>
              <a:rPr lang="de-DE" sz="1600" dirty="0" err="1" smtClean="0"/>
              <a:t>spectator</a:t>
            </a:r>
            <a:r>
              <a:rPr lang="de-DE" sz="1600" dirty="0" smtClean="0"/>
              <a:t> / </a:t>
            </a:r>
            <a:r>
              <a:rPr lang="de-DE" sz="1600" dirty="0" err="1" smtClean="0"/>
              <a:t>atlas</a:t>
            </a:r>
            <a:r>
              <a:rPr lang="de-DE" sz="1600" dirty="0" smtClean="0"/>
              <a:t> (</a:t>
            </a:r>
            <a:r>
              <a:rPr lang="de-DE" sz="1600" dirty="0" err="1" smtClean="0"/>
              <a:t>metrics</a:t>
            </a:r>
            <a:r>
              <a:rPr lang="de-DE" sz="1600" dirty="0" smtClean="0"/>
              <a:t>)</a:t>
            </a:r>
            <a:endParaRPr lang="en-US" sz="16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 smtClean="0"/>
              <a:t>Microservice</a:t>
            </a:r>
            <a:r>
              <a:rPr lang="de-DE" dirty="0" smtClean="0"/>
              <a:t> Patterns</a:t>
            </a:r>
            <a:endParaRPr lang="en-US" dirty="0"/>
          </a:p>
        </p:txBody>
      </p:sp>
      <p:pic>
        <p:nvPicPr>
          <p:cNvPr id="30722" name="Picture 2" descr="Bildergebnis fÃ¼r netflix o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2" y="801637"/>
            <a:ext cx="2809875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52000" y="4869635"/>
            <a:ext cx="7272000" cy="180000"/>
          </a:xfrm>
        </p:spPr>
        <p:txBody>
          <a:bodyPr/>
          <a:lstStyle/>
          <a:p>
            <a:r>
              <a:rPr lang="de-DE" dirty="0" smtClean="0"/>
              <a:t>© 2019 PENTASYS AG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022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LINKERD, CONSUL ODER VIELLEICHT DOCH ISTIO?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err="1" smtClean="0"/>
              <a:t>vertx-circuit-breaker</a:t>
            </a:r>
            <a:endParaRPr lang="de-DE" sz="20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err="1" smtClean="0"/>
              <a:t>Vertx</a:t>
            </a:r>
            <a:r>
              <a:rPr lang="de-DE" sz="2000" dirty="0" smtClean="0"/>
              <a:t>-service-</a:t>
            </a:r>
            <a:r>
              <a:rPr lang="de-DE" sz="2000" dirty="0" err="1" smtClean="0"/>
              <a:t>discovery</a:t>
            </a:r>
            <a:endParaRPr lang="de-DE" sz="20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err="1" smtClean="0"/>
              <a:t>Vertx-dropwizard-metrics</a:t>
            </a:r>
            <a:endParaRPr lang="de-DE" sz="20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err="1" smtClean="0"/>
              <a:t>Vertx-zipkin</a:t>
            </a:r>
            <a:endParaRPr lang="de-DE" sz="20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/>
              <a:t>…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/>
              <a:t>…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/>
              <a:t>…</a:t>
            </a:r>
            <a:endParaRPr lang="en-US" sz="20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…ich benutze doch </a:t>
            </a:r>
            <a:r>
              <a:rPr lang="de-DE" dirty="0" err="1" smtClean="0"/>
              <a:t>Vert.x</a:t>
            </a:r>
            <a:endParaRPr lang="en-US" dirty="0"/>
          </a:p>
        </p:txBody>
      </p:sp>
      <p:pic>
        <p:nvPicPr>
          <p:cNvPr id="30726" name="Picture 6" descr="Ähnliches F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789" y="1228385"/>
            <a:ext cx="2943225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797108" y="4205386"/>
            <a:ext cx="3094892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00" dirty="0">
                <a:hlinkClick r:id="rId3"/>
              </a:rPr>
              <a:t>https://tenor.com/view/blank-stare-really-idontbelieveyou-side-gif-6151149</a:t>
            </a:r>
            <a:endParaRPr lang="en-US" sz="500" dirty="0" smtClean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52000" y="4869635"/>
            <a:ext cx="7272000" cy="180000"/>
          </a:xfrm>
        </p:spPr>
        <p:txBody>
          <a:bodyPr/>
          <a:lstStyle/>
          <a:p>
            <a:r>
              <a:rPr lang="de-DE" dirty="0" smtClean="0"/>
              <a:t>© 2019 PENTASYS AG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876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entasys-Master_2018-01">
  <a:themeElements>
    <a:clrScheme name="Pentasys">
      <a:dk1>
        <a:sysClr val="windowText" lastClr="000000"/>
      </a:dk1>
      <a:lt1>
        <a:sysClr val="window" lastClr="FFFFFF"/>
      </a:lt1>
      <a:dk2>
        <a:srgbClr val="333333"/>
      </a:dk2>
      <a:lt2>
        <a:srgbClr val="C0C0C0"/>
      </a:lt2>
      <a:accent1>
        <a:srgbClr val="CC0000"/>
      </a:accent1>
      <a:accent2>
        <a:srgbClr val="F15A22"/>
      </a:accent2>
      <a:accent3>
        <a:srgbClr val="FFCC66"/>
      </a:accent3>
      <a:accent4>
        <a:srgbClr val="595959"/>
      </a:accent4>
      <a:accent5>
        <a:srgbClr val="999999"/>
      </a:accent5>
      <a:accent6>
        <a:srgbClr val="D9D9D9"/>
      </a:accent6>
      <a:hlink>
        <a:srgbClr val="0000FF"/>
      </a:hlink>
      <a:folHlink>
        <a:srgbClr val="800080"/>
      </a:folHlink>
    </a:clrScheme>
    <a:fontScheme name="Pentasys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sz="12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2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E803906F1AE2B469FED8DE57FBA3111" ma:contentTypeVersion="0" ma:contentTypeDescription="Ein neues Dokument erstellen." ma:contentTypeScope="" ma:versionID="2e5ea71301177966ceefc535751280f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4f5dc90cf06628c3b90945c8266c24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CA875E-0A2A-4098-ACE9-C1DE7BD18F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A1E191B-A754-4D4F-8CAF-80ABE9B380FC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0068CB3-B2CA-40E4-87EF-927A62015C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PENTASYS Folienmaster</Template>
  <TotalTime>0</TotalTime>
  <Words>2137</Words>
  <Application>Microsoft Office PowerPoint</Application>
  <PresentationFormat>Bildschirmpräsentation (16:9)</PresentationFormat>
  <Paragraphs>435</Paragraphs>
  <Slides>34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44" baseType="lpstr">
      <vt:lpstr>Arial</vt:lpstr>
      <vt:lpstr>Calibri</vt:lpstr>
      <vt:lpstr>Kristen ITC</vt:lpstr>
      <vt:lpstr>Open Sans</vt:lpstr>
      <vt:lpstr>Open Sans Light</vt:lpstr>
      <vt:lpstr>Symbol</vt:lpstr>
      <vt:lpstr>Wingdings</vt:lpstr>
      <vt:lpstr>Wingdings 2</vt:lpstr>
      <vt:lpstr>Pentasys-Master_2018-01</vt:lpstr>
      <vt:lpstr>think-cell Folie</vt:lpstr>
      <vt:lpstr>Linkerd, Consul oder vielleicht doch Istio?</vt:lpstr>
      <vt:lpstr>LINKERD, CONSUL ODER VIELLEICHT DOCH ISTIO?</vt:lpstr>
      <vt:lpstr>LINKERD, CONSUL ODER VIELLEICHT DOCH ISTIO?</vt:lpstr>
      <vt:lpstr>LINKERD, CONSUL ODER VIELLEICHT DOCH ISTIO?</vt:lpstr>
      <vt:lpstr>LINKERD, CONSUL ODER VIELLEICHT DOCH ISTIO?</vt:lpstr>
      <vt:lpstr>LINKERD, CONSUL ODER VIELLEICHT DOCH ISTIO?</vt:lpstr>
      <vt:lpstr>LINKERD, CONSUL ODER VIELLEICHT DOCH ISTIO?</vt:lpstr>
      <vt:lpstr>LINKERD, CONSUL ODER VIELLEICHT DOCH ISTIO?</vt:lpstr>
      <vt:lpstr>LINKERD, CONSUL ODER VIELLEICHT DOCH ISTIO?</vt:lpstr>
      <vt:lpstr>LINKERD, CONSUL ODER VIELLEICHT DOCH ISTIO?</vt:lpstr>
      <vt:lpstr>LINKERD, CONSUL ODER VIELLEICHT DOCH ISTIO?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PENTASYS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Istio</dc:title>
  <dc:creator>Arnold, Patrick</dc:creator>
  <cp:lastModifiedBy>Arnold, Patrick</cp:lastModifiedBy>
  <cp:revision>241</cp:revision>
  <cp:lastPrinted>2018-10-24T16:16:58Z</cp:lastPrinted>
  <dcterms:created xsi:type="dcterms:W3CDTF">2018-10-04T18:33:17Z</dcterms:created>
  <dcterms:modified xsi:type="dcterms:W3CDTF">2019-11-15T14:32:27Z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0x0101004E803906F1AE2B469FED8DE57FBA3111</vt:lpwstr>
  </property>
</Properties>
</file>